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 id="2147483686" r:id="rId2"/>
    <p:sldMasterId id="2147484169" r:id="rId3"/>
    <p:sldMasterId id="2147487927" r:id="rId4"/>
    <p:sldMasterId id="2147487943" r:id="rId5"/>
  </p:sldMasterIdLst>
  <p:notesMasterIdLst>
    <p:notesMasterId r:id="rId53"/>
  </p:notesMasterIdLst>
  <p:handoutMasterIdLst>
    <p:handoutMasterId r:id="rId54"/>
  </p:handoutMasterIdLst>
  <p:sldIdLst>
    <p:sldId id="2414" r:id="rId6"/>
    <p:sldId id="2996" r:id="rId7"/>
    <p:sldId id="3121" r:id="rId8"/>
    <p:sldId id="3038" r:id="rId9"/>
    <p:sldId id="3029" r:id="rId10"/>
    <p:sldId id="3071" r:id="rId11"/>
    <p:sldId id="3072" r:id="rId12"/>
    <p:sldId id="3031" r:id="rId13"/>
    <p:sldId id="3098" r:id="rId14"/>
    <p:sldId id="3118" r:id="rId15"/>
    <p:sldId id="3119" r:id="rId16"/>
    <p:sldId id="3025" r:id="rId17"/>
    <p:sldId id="3117" r:id="rId18"/>
    <p:sldId id="3033" r:id="rId19"/>
    <p:sldId id="3027" r:id="rId20"/>
    <p:sldId id="3028" r:id="rId21"/>
    <p:sldId id="3113" r:id="rId22"/>
    <p:sldId id="3114" r:id="rId23"/>
    <p:sldId id="3115" r:id="rId24"/>
    <p:sldId id="3116" r:id="rId25"/>
    <p:sldId id="3107" r:id="rId26"/>
    <p:sldId id="3023" r:id="rId27"/>
    <p:sldId id="2995" r:id="rId28"/>
    <p:sldId id="2982" r:id="rId29"/>
    <p:sldId id="3076" r:id="rId30"/>
    <p:sldId id="2988" r:id="rId31"/>
    <p:sldId id="3022" r:id="rId32"/>
    <p:sldId id="3032" r:id="rId33"/>
    <p:sldId id="3120" r:id="rId34"/>
    <p:sldId id="2893" r:id="rId35"/>
    <p:sldId id="3036" r:id="rId36"/>
    <p:sldId id="2895" r:id="rId37"/>
    <p:sldId id="3046" r:id="rId38"/>
    <p:sldId id="3045" r:id="rId39"/>
    <p:sldId id="3034" r:id="rId40"/>
    <p:sldId id="3109" r:id="rId41"/>
    <p:sldId id="3111" r:id="rId42"/>
    <p:sldId id="3122" r:id="rId43"/>
    <p:sldId id="3079" r:id="rId44"/>
    <p:sldId id="3112" r:id="rId45"/>
    <p:sldId id="3043" r:id="rId46"/>
    <p:sldId id="3075" r:id="rId47"/>
    <p:sldId id="3035" r:id="rId48"/>
    <p:sldId id="3074" r:id="rId49"/>
    <p:sldId id="3026" r:id="rId50"/>
    <p:sldId id="3013" r:id="rId51"/>
    <p:sldId id="3047" r:id="rId52"/>
  </p:sldIdLst>
  <p:sldSz cx="9144000" cy="6858000" type="screen4x3"/>
  <p:notesSz cx="7315200" cy="9601200"/>
  <p:defaultTextStyle>
    <a:defPPr>
      <a:defRPr lang="en-US"/>
    </a:defPPr>
    <a:lvl1pPr algn="l" rtl="0" fontAlgn="base">
      <a:spcBef>
        <a:spcPct val="0"/>
      </a:spcBef>
      <a:spcAft>
        <a:spcPct val="0"/>
      </a:spcAft>
      <a:defRPr sz="4400" kern="1200">
        <a:solidFill>
          <a:schemeClr val="tx1"/>
        </a:solidFill>
        <a:latin typeface="Corbel" pitchFamily="34" charset="0"/>
        <a:ea typeface="+mn-ea"/>
        <a:cs typeface="Arial" charset="0"/>
      </a:defRPr>
    </a:lvl1pPr>
    <a:lvl2pPr marL="457200" algn="l" rtl="0" fontAlgn="base">
      <a:spcBef>
        <a:spcPct val="0"/>
      </a:spcBef>
      <a:spcAft>
        <a:spcPct val="0"/>
      </a:spcAft>
      <a:defRPr sz="4400" kern="1200">
        <a:solidFill>
          <a:schemeClr val="tx1"/>
        </a:solidFill>
        <a:latin typeface="Corbel" pitchFamily="34" charset="0"/>
        <a:ea typeface="+mn-ea"/>
        <a:cs typeface="Arial" charset="0"/>
      </a:defRPr>
    </a:lvl2pPr>
    <a:lvl3pPr marL="914400" algn="l" rtl="0" fontAlgn="base">
      <a:spcBef>
        <a:spcPct val="0"/>
      </a:spcBef>
      <a:spcAft>
        <a:spcPct val="0"/>
      </a:spcAft>
      <a:defRPr sz="4400" kern="1200">
        <a:solidFill>
          <a:schemeClr val="tx1"/>
        </a:solidFill>
        <a:latin typeface="Corbel" pitchFamily="34" charset="0"/>
        <a:ea typeface="+mn-ea"/>
        <a:cs typeface="Arial" charset="0"/>
      </a:defRPr>
    </a:lvl3pPr>
    <a:lvl4pPr marL="1371600" algn="l" rtl="0" fontAlgn="base">
      <a:spcBef>
        <a:spcPct val="0"/>
      </a:spcBef>
      <a:spcAft>
        <a:spcPct val="0"/>
      </a:spcAft>
      <a:defRPr sz="4400" kern="1200">
        <a:solidFill>
          <a:schemeClr val="tx1"/>
        </a:solidFill>
        <a:latin typeface="Corbel" pitchFamily="34" charset="0"/>
        <a:ea typeface="+mn-ea"/>
        <a:cs typeface="Arial" charset="0"/>
      </a:defRPr>
    </a:lvl4pPr>
    <a:lvl5pPr marL="1828800" algn="l" rtl="0" fontAlgn="base">
      <a:spcBef>
        <a:spcPct val="0"/>
      </a:spcBef>
      <a:spcAft>
        <a:spcPct val="0"/>
      </a:spcAft>
      <a:defRPr sz="4400" kern="1200">
        <a:solidFill>
          <a:schemeClr val="tx1"/>
        </a:solidFill>
        <a:latin typeface="Corbel" pitchFamily="34" charset="0"/>
        <a:ea typeface="+mn-ea"/>
        <a:cs typeface="Arial" charset="0"/>
      </a:defRPr>
    </a:lvl5pPr>
    <a:lvl6pPr marL="2286000" algn="l" defTabSz="914400" rtl="0" eaLnBrk="1" latinLnBrk="0" hangingPunct="1">
      <a:defRPr sz="4400" kern="1200">
        <a:solidFill>
          <a:schemeClr val="tx1"/>
        </a:solidFill>
        <a:latin typeface="Corbel" pitchFamily="34" charset="0"/>
        <a:ea typeface="+mn-ea"/>
        <a:cs typeface="Arial" charset="0"/>
      </a:defRPr>
    </a:lvl6pPr>
    <a:lvl7pPr marL="2743200" algn="l" defTabSz="914400" rtl="0" eaLnBrk="1" latinLnBrk="0" hangingPunct="1">
      <a:defRPr sz="4400" kern="1200">
        <a:solidFill>
          <a:schemeClr val="tx1"/>
        </a:solidFill>
        <a:latin typeface="Corbel" pitchFamily="34" charset="0"/>
        <a:ea typeface="+mn-ea"/>
        <a:cs typeface="Arial" charset="0"/>
      </a:defRPr>
    </a:lvl7pPr>
    <a:lvl8pPr marL="3200400" algn="l" defTabSz="914400" rtl="0" eaLnBrk="1" latinLnBrk="0" hangingPunct="1">
      <a:defRPr sz="4400" kern="1200">
        <a:solidFill>
          <a:schemeClr val="tx1"/>
        </a:solidFill>
        <a:latin typeface="Corbel" pitchFamily="34" charset="0"/>
        <a:ea typeface="+mn-ea"/>
        <a:cs typeface="Arial" charset="0"/>
      </a:defRPr>
    </a:lvl8pPr>
    <a:lvl9pPr marL="3657600" algn="l" defTabSz="914400" rtl="0" eaLnBrk="1" latinLnBrk="0" hangingPunct="1">
      <a:defRPr sz="4400" kern="1200">
        <a:solidFill>
          <a:schemeClr val="tx1"/>
        </a:solidFill>
        <a:latin typeface="Corbel"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anne" initials="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00"/>
    <a:srgbClr val="FF9900"/>
    <a:srgbClr val="CCFF99"/>
    <a:srgbClr val="000066"/>
    <a:srgbClr val="FF0000"/>
    <a:srgbClr val="F8DF4A"/>
    <a:srgbClr val="8B834B"/>
    <a:srgbClr val="C7C5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35" autoAdjust="0"/>
    <p:restoredTop sz="69916" autoAdjust="0"/>
  </p:normalViewPr>
  <p:slideViewPr>
    <p:cSldViewPr>
      <p:cViewPr>
        <p:scale>
          <a:sx n="51" d="100"/>
          <a:sy n="51" d="100"/>
        </p:scale>
        <p:origin x="-1350"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Lst>
  </p:outlineViewPr>
  <p:notesTextViewPr>
    <p:cViewPr>
      <p:scale>
        <a:sx n="100" d="100"/>
        <a:sy n="100" d="100"/>
      </p:scale>
      <p:origin x="0" y="462"/>
    </p:cViewPr>
  </p:notesTextViewPr>
  <p:sorterViewPr>
    <p:cViewPr varScale="1">
      <p:scale>
        <a:sx n="1" d="1"/>
        <a:sy n="1" d="1"/>
      </p:scale>
      <p:origin x="0" y="0"/>
    </p:cViewPr>
  </p:sorterViewPr>
  <p:notesViewPr>
    <p:cSldViewPr>
      <p:cViewPr>
        <p:scale>
          <a:sx n="100" d="100"/>
          <a:sy n="100" d="100"/>
        </p:scale>
        <p:origin x="-1488" y="2088"/>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8" Type="http://schemas.openxmlformats.org/officeDocument/2006/relationships/slide" Target="slides/slide24.xml"/><Relationship Id="rId13" Type="http://schemas.openxmlformats.org/officeDocument/2006/relationships/slide" Target="slides/slide35.xml"/><Relationship Id="rId3" Type="http://schemas.openxmlformats.org/officeDocument/2006/relationships/slide" Target="slides/slide8.xml"/><Relationship Id="rId7" Type="http://schemas.openxmlformats.org/officeDocument/2006/relationships/slide" Target="slides/slide20.xml"/><Relationship Id="rId12" Type="http://schemas.openxmlformats.org/officeDocument/2006/relationships/slide" Target="slides/slide32.xml"/><Relationship Id="rId2" Type="http://schemas.openxmlformats.org/officeDocument/2006/relationships/slide" Target="slides/slide6.xml"/><Relationship Id="rId1" Type="http://schemas.openxmlformats.org/officeDocument/2006/relationships/slide" Target="slides/slide2.xml"/><Relationship Id="rId6" Type="http://schemas.openxmlformats.org/officeDocument/2006/relationships/slide" Target="slides/slide19.xml"/><Relationship Id="rId11" Type="http://schemas.openxmlformats.org/officeDocument/2006/relationships/slide" Target="slides/slide30.xml"/><Relationship Id="rId5" Type="http://schemas.openxmlformats.org/officeDocument/2006/relationships/slide" Target="slides/slide18.xml"/><Relationship Id="rId15" Type="http://schemas.openxmlformats.org/officeDocument/2006/relationships/slide" Target="slides/slide44.xml"/><Relationship Id="rId10" Type="http://schemas.openxmlformats.org/officeDocument/2006/relationships/slide" Target="slides/slide27.xml"/><Relationship Id="rId4" Type="http://schemas.openxmlformats.org/officeDocument/2006/relationships/slide" Target="slides/slide17.xml"/><Relationship Id="rId9" Type="http://schemas.openxmlformats.org/officeDocument/2006/relationships/slide" Target="slides/slide25.xml"/><Relationship Id="rId14"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34" tIns="48318" rIns="96634" bIns="48318" numCol="1" anchor="t" anchorCtr="0" compatLnSpc="1">
            <a:prstTxWarp prst="textNoShape">
              <a:avLst/>
            </a:prstTxWarp>
          </a:bodyPr>
          <a:lstStyle>
            <a:lvl1pPr defTabSz="966717">
              <a:defRPr sz="1300">
                <a:latin typeface="Arial" charset="0"/>
                <a:cs typeface="Arial" charset="0"/>
              </a:defRPr>
            </a:lvl1pPr>
          </a:lstStyle>
          <a:p>
            <a:pPr>
              <a:defRPr/>
            </a:pPr>
            <a:endParaRPr lang="en-US"/>
          </a:p>
        </p:txBody>
      </p:sp>
      <p:sp>
        <p:nvSpPr>
          <p:cNvPr id="5427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p:spPr>
        <p:txBody>
          <a:bodyPr vert="horz" wrap="square" lIns="96634" tIns="48318" rIns="96634" bIns="48318" numCol="1" anchor="t" anchorCtr="0" compatLnSpc="1">
            <a:prstTxWarp prst="textNoShape">
              <a:avLst/>
            </a:prstTxWarp>
          </a:bodyPr>
          <a:lstStyle>
            <a:lvl1pPr algn="r" defTabSz="966717">
              <a:defRPr sz="1300">
                <a:latin typeface="Arial" charset="0"/>
                <a:cs typeface="Arial" charset="0"/>
              </a:defRPr>
            </a:lvl1pPr>
          </a:lstStyle>
          <a:p>
            <a:pPr>
              <a:defRPr/>
            </a:pPr>
            <a:endParaRPr lang="en-US"/>
          </a:p>
        </p:txBody>
      </p:sp>
      <p:sp>
        <p:nvSpPr>
          <p:cNvPr id="5427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p:spPr>
        <p:txBody>
          <a:bodyPr vert="horz" wrap="square" lIns="96634" tIns="48318" rIns="96634" bIns="48318" numCol="1" anchor="b" anchorCtr="0" compatLnSpc="1">
            <a:prstTxWarp prst="textNoShape">
              <a:avLst/>
            </a:prstTxWarp>
          </a:bodyPr>
          <a:lstStyle>
            <a:lvl1pPr defTabSz="966717">
              <a:defRPr sz="1300">
                <a:latin typeface="Arial" charset="0"/>
                <a:cs typeface="Arial" charset="0"/>
              </a:defRPr>
            </a:lvl1pPr>
          </a:lstStyle>
          <a:p>
            <a:pPr>
              <a:defRPr/>
            </a:pPr>
            <a:endParaRPr lang="en-US"/>
          </a:p>
        </p:txBody>
      </p:sp>
      <p:sp>
        <p:nvSpPr>
          <p:cNvPr id="5427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p:spPr>
        <p:txBody>
          <a:bodyPr vert="horz" wrap="square" lIns="96634" tIns="48318" rIns="96634" bIns="48318" numCol="1" anchor="b" anchorCtr="0" compatLnSpc="1">
            <a:prstTxWarp prst="textNoShape">
              <a:avLst/>
            </a:prstTxWarp>
          </a:bodyPr>
          <a:lstStyle>
            <a:lvl1pPr algn="r" defTabSz="966717">
              <a:defRPr sz="1300">
                <a:latin typeface="Arial" charset="0"/>
                <a:cs typeface="Arial" charset="0"/>
              </a:defRPr>
            </a:lvl1pPr>
          </a:lstStyle>
          <a:p>
            <a:pPr>
              <a:defRPr/>
            </a:pPr>
            <a:fld id="{0A990AD3-BEF0-49A4-8538-1BED14D14FC8}" type="slidenum">
              <a:rPr lang="en-US"/>
              <a:pPr>
                <a:defRPr/>
              </a:pPr>
              <a:t>‹#›</a:t>
            </a:fld>
            <a:endParaRPr lang="en-US"/>
          </a:p>
        </p:txBody>
      </p:sp>
    </p:spTree>
    <p:extLst>
      <p:ext uri="{BB962C8B-B14F-4D97-AF65-F5344CB8AC3E}">
        <p14:creationId xmlns:p14="http://schemas.microsoft.com/office/powerpoint/2010/main" val="683489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34" tIns="48318" rIns="96634" bIns="48318" numCol="1" anchor="t" anchorCtr="0" compatLnSpc="1">
            <a:prstTxWarp prst="textNoShape">
              <a:avLst/>
            </a:prstTxWarp>
          </a:bodyPr>
          <a:lstStyle>
            <a:lvl1pPr defTabSz="966717">
              <a:defRPr sz="1300">
                <a:latin typeface="Arial" charset="0"/>
                <a:cs typeface="Arial" charset="0"/>
              </a:defRPr>
            </a:lvl1pPr>
          </a:lstStyle>
          <a:p>
            <a:pPr>
              <a:defRPr/>
            </a:pPr>
            <a:endParaRPr lang="en-US"/>
          </a:p>
        </p:txBody>
      </p:sp>
      <p:sp>
        <p:nvSpPr>
          <p:cNvPr id="22531" name="Rectangle 3"/>
          <p:cNvSpPr>
            <a:spLocks noGrp="1" noChangeArrowheads="1"/>
          </p:cNvSpPr>
          <p:nvPr>
            <p:ph type="dt" idx="1"/>
          </p:nvPr>
        </p:nvSpPr>
        <p:spPr bwMode="auto">
          <a:xfrm>
            <a:off x="4143375" y="0"/>
            <a:ext cx="3170238" cy="479425"/>
          </a:xfrm>
          <a:prstGeom prst="rect">
            <a:avLst/>
          </a:prstGeom>
          <a:noFill/>
          <a:ln w="9525">
            <a:noFill/>
            <a:miter lim="800000"/>
            <a:headEnd/>
            <a:tailEnd/>
          </a:ln>
        </p:spPr>
        <p:txBody>
          <a:bodyPr vert="horz" wrap="square" lIns="96634" tIns="48318" rIns="96634" bIns="48318" numCol="1" anchor="t" anchorCtr="0" compatLnSpc="1">
            <a:prstTxWarp prst="textNoShape">
              <a:avLst/>
            </a:prstTxWarp>
          </a:bodyPr>
          <a:lstStyle>
            <a:lvl1pPr algn="r" defTabSz="966717">
              <a:defRPr sz="1300">
                <a:latin typeface="Arial" charset="0"/>
                <a:cs typeface="Arial" charset="0"/>
              </a:defRPr>
            </a:lvl1pPr>
          </a:lstStyle>
          <a:p>
            <a:pPr>
              <a:defRPr/>
            </a:pPr>
            <a:endParaRPr lang="en-US"/>
          </a:p>
        </p:txBody>
      </p:sp>
      <p:sp>
        <p:nvSpPr>
          <p:cNvPr id="22533" name="Rectangle 5"/>
          <p:cNvSpPr>
            <a:spLocks noGrp="1" noChangeArrowheads="1"/>
          </p:cNvSpPr>
          <p:nvPr>
            <p:ph type="body" sz="quarter" idx="3"/>
          </p:nvPr>
        </p:nvSpPr>
        <p:spPr bwMode="auto">
          <a:xfrm>
            <a:off x="731838" y="4562475"/>
            <a:ext cx="5851525" cy="4318000"/>
          </a:xfrm>
          <a:prstGeom prst="rect">
            <a:avLst/>
          </a:prstGeom>
          <a:noFill/>
          <a:ln w="9525">
            <a:noFill/>
            <a:miter lim="800000"/>
            <a:headEnd/>
            <a:tailEnd/>
          </a:ln>
        </p:spPr>
        <p:txBody>
          <a:bodyPr vert="horz" wrap="square" lIns="96634" tIns="48318" rIns="96634" bIns="48318"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253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p:spPr>
        <p:txBody>
          <a:bodyPr vert="horz" wrap="square" lIns="96634" tIns="48318" rIns="96634" bIns="48318" numCol="1" anchor="b" anchorCtr="0" compatLnSpc="1">
            <a:prstTxWarp prst="textNoShape">
              <a:avLst/>
            </a:prstTxWarp>
          </a:bodyPr>
          <a:lstStyle>
            <a:lvl1pPr defTabSz="966717">
              <a:defRPr sz="1300">
                <a:latin typeface="Arial" charset="0"/>
                <a:cs typeface="Arial" charset="0"/>
              </a:defRPr>
            </a:lvl1pPr>
          </a:lstStyle>
          <a:p>
            <a:pPr>
              <a:defRPr/>
            </a:pPr>
            <a:endParaRPr lang="en-US"/>
          </a:p>
        </p:txBody>
      </p:sp>
      <p:sp>
        <p:nvSpPr>
          <p:cNvPr id="2253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34" tIns="48318" rIns="96634" bIns="48318" numCol="1" anchor="b" anchorCtr="0" compatLnSpc="1">
            <a:prstTxWarp prst="textNoShape">
              <a:avLst/>
            </a:prstTxWarp>
          </a:bodyPr>
          <a:lstStyle>
            <a:lvl1pPr algn="r" defTabSz="966717">
              <a:defRPr sz="1300">
                <a:latin typeface="Arial" charset="0"/>
                <a:cs typeface="Arial" charset="0"/>
              </a:defRPr>
            </a:lvl1pPr>
          </a:lstStyle>
          <a:p>
            <a:pPr>
              <a:defRPr/>
            </a:pPr>
            <a:fld id="{2BCAD893-2D5F-44DB-8C5E-5389FA672451}" type="slidenum">
              <a:rPr lang="en-US"/>
              <a:pPr>
                <a:defRPr/>
              </a:pPr>
              <a:t>‹#›</a:t>
            </a:fld>
            <a:endParaRPr lang="en-US"/>
          </a:p>
        </p:txBody>
      </p:sp>
    </p:spTree>
    <p:extLst>
      <p:ext uri="{BB962C8B-B14F-4D97-AF65-F5344CB8AC3E}">
        <p14:creationId xmlns:p14="http://schemas.microsoft.com/office/powerpoint/2010/main" val="31468981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opportunityagenda.org/site/c.mwL5KkN0LvH/b.2122845/k.4FB8/Immigration_Reform_Talking_Points.htm"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www.pbs.org/indiancountry/challenges/health.html" TargetMode="External"/><Relationship Id="rId3" Type="http://schemas.openxmlformats.org/officeDocument/2006/relationships/hyperlink" Target="http://www.pbs.org/indiancountry/history/assimilation.html" TargetMode="External"/><Relationship Id="rId7" Type="http://schemas.openxmlformats.org/officeDocument/2006/relationships/hyperlink" Target="http://www.pbs.org/indiancountry/challenges/cultures.html"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pbs.org/indiancountry/challenges/families.html" TargetMode="External"/><Relationship Id="rId5" Type="http://schemas.openxmlformats.org/officeDocument/2006/relationships/hyperlink" Target="http://www.pbs.org/indiancountry/challenges/sovereignty.html" TargetMode="External"/><Relationship Id="rId4" Type="http://schemas.openxmlformats.org/officeDocument/2006/relationships/hyperlink" Target="http://www.pbs.org/indiancountry/challenges/identity.ht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260475" y="720725"/>
            <a:ext cx="4802188" cy="3600450"/>
          </a:xfrm>
          <a:prstGeom prst="rect">
            <a:avLst/>
          </a:prstGeom>
          <a:ln/>
        </p:spPr>
      </p:sp>
      <p:sp>
        <p:nvSpPr>
          <p:cNvPr id="96259" name="Rectangle 3"/>
          <p:cNvSpPr>
            <a:spLocks noGrp="1" noChangeArrowheads="1"/>
          </p:cNvSpPr>
          <p:nvPr>
            <p:ph type="body" idx="1"/>
          </p:nvPr>
        </p:nvSpPr>
        <p:spPr>
          <a:noFill/>
          <a:ln/>
        </p:spPr>
        <p:txBody>
          <a:bodyPr/>
          <a:lstStyle/>
          <a:p>
            <a:r>
              <a:rPr lang="en-US" sz="1200" b="1" kern="1200" dirty="0" smtClean="0">
                <a:solidFill>
                  <a:schemeClr val="tx1"/>
                </a:solidFill>
                <a:effectLst/>
                <a:latin typeface="+mn-lt"/>
                <a:ea typeface="+mn-ea"/>
                <a:cs typeface="+mn-cs"/>
              </a:rPr>
              <a:t>Slide Narrative: </a:t>
            </a:r>
          </a:p>
          <a:p>
            <a:endParaRPr lang="en-US" sz="1200" b="1"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Clarify</a:t>
            </a:r>
            <a:r>
              <a:rPr lang="en-US" sz="1200" b="0" i="1" kern="1200" baseline="0" dirty="0" smtClean="0">
                <a:solidFill>
                  <a:schemeClr val="tx1"/>
                </a:solidFill>
                <a:effectLst/>
                <a:latin typeface="+mn-lt"/>
                <a:ea typeface="+mn-ea"/>
                <a:cs typeface="+mn-cs"/>
              </a:rPr>
              <a:t> the purpose FIRST. </a:t>
            </a:r>
            <a:endParaRPr lang="en-US" sz="1200" b="0" i="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Race</a:t>
            </a:r>
            <a:r>
              <a:rPr lang="en-US" sz="1200" b="0" i="1" kern="1200" baseline="0" dirty="0" smtClean="0">
                <a:solidFill>
                  <a:schemeClr val="tx1"/>
                </a:solidFill>
                <a:effectLst/>
                <a:latin typeface="+mn-lt"/>
                <a:ea typeface="+mn-ea"/>
                <a:cs typeface="+mn-cs"/>
              </a:rPr>
              <a:t> Matters </a:t>
            </a:r>
            <a:r>
              <a:rPr lang="en-US" sz="1200" b="0" i="1" kern="1200" baseline="0" dirty="0" err="1" smtClean="0">
                <a:solidFill>
                  <a:schemeClr val="tx1"/>
                </a:solidFill>
                <a:effectLst/>
                <a:latin typeface="+mn-lt"/>
                <a:ea typeface="+mn-ea"/>
                <a:cs typeface="+mn-cs"/>
              </a:rPr>
              <a:t>ppt</a:t>
            </a:r>
            <a:r>
              <a:rPr lang="en-US" sz="1200" b="0" i="1" kern="1200" baseline="0" dirty="0" smtClean="0">
                <a:solidFill>
                  <a:schemeClr val="tx1"/>
                </a:solidFill>
                <a:effectLst/>
                <a:latin typeface="+mn-lt"/>
                <a:ea typeface="+mn-ea"/>
                <a:cs typeface="+mn-cs"/>
              </a:rPr>
              <a:t> – great examples of structural racism  </a:t>
            </a:r>
          </a:p>
          <a:p>
            <a:endParaRPr lang="en-US" sz="1200" b="0" i="1" kern="1200" baseline="0" dirty="0" smtClean="0">
              <a:solidFill>
                <a:schemeClr val="tx1"/>
              </a:solidFill>
              <a:effectLst/>
              <a:latin typeface="+mn-lt"/>
              <a:ea typeface="+mn-ea"/>
              <a:cs typeface="+mn-cs"/>
            </a:endParaRPr>
          </a:p>
          <a:p>
            <a:r>
              <a:rPr lang="en-US" sz="1200" b="0" i="1" kern="1200" baseline="0" dirty="0" smtClean="0">
                <a:solidFill>
                  <a:schemeClr val="tx1"/>
                </a:solidFill>
                <a:effectLst/>
                <a:latin typeface="+mn-lt"/>
                <a:ea typeface="+mn-ea"/>
                <a:cs typeface="+mn-cs"/>
              </a:rPr>
              <a:t>We are supposed to be for the common good yet we are also working in a system setup to compete with one another. Zero-sum game. </a:t>
            </a:r>
            <a:endParaRPr lang="en-US" sz="1200" b="0" i="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Explain</a:t>
            </a:r>
            <a:r>
              <a:rPr lang="en-US" sz="1200" b="0" i="1" kern="1200" baseline="0" dirty="0" smtClean="0">
                <a:solidFill>
                  <a:schemeClr val="tx1"/>
                </a:solidFill>
                <a:effectLst/>
                <a:latin typeface="+mn-lt"/>
                <a:ea typeface="+mn-ea"/>
                <a:cs typeface="+mn-cs"/>
              </a:rPr>
              <a:t> the connection between race and equity in the beginning – assumes there is an understanding. </a:t>
            </a:r>
          </a:p>
          <a:p>
            <a:endParaRPr lang="en-US" sz="1200" b="0" i="1" kern="1200" baseline="0" dirty="0" smtClean="0">
              <a:solidFill>
                <a:schemeClr val="tx1"/>
              </a:solidFill>
              <a:effectLst/>
              <a:latin typeface="+mn-lt"/>
              <a:ea typeface="+mn-ea"/>
              <a:cs typeface="+mn-cs"/>
            </a:endParaRPr>
          </a:p>
          <a:p>
            <a:r>
              <a:rPr lang="en-US" sz="1200" b="0" i="1" kern="1200" baseline="0" dirty="0" smtClean="0">
                <a:solidFill>
                  <a:schemeClr val="tx1"/>
                </a:solidFill>
                <a:effectLst/>
                <a:latin typeface="+mn-lt"/>
                <a:ea typeface="+mn-ea"/>
                <a:cs typeface="+mn-cs"/>
              </a:rPr>
              <a:t>This assumes that people believe that if I benefit – my entire community benefits. Are there examples, beyond economic benefits? Manuel Pastor makes that connections – using some data, but not relying on the data. Countries with lower rates of inequality have higher rates of economic prosperity – classic example is public health – but tricky to not </a:t>
            </a:r>
            <a:r>
              <a:rPr lang="en-US" sz="1200" b="0" i="1" kern="1200" baseline="0" dirty="0" err="1" smtClean="0">
                <a:solidFill>
                  <a:schemeClr val="tx1"/>
                </a:solidFill>
                <a:effectLst/>
                <a:latin typeface="+mn-lt"/>
                <a:ea typeface="+mn-ea"/>
                <a:cs typeface="+mn-cs"/>
              </a:rPr>
              <a:t>otherize</a:t>
            </a:r>
            <a:r>
              <a:rPr lang="en-US" sz="1200" b="0" i="1" kern="1200" baseline="0" dirty="0" smtClean="0">
                <a:solidFill>
                  <a:schemeClr val="tx1"/>
                </a:solidFill>
                <a:effectLst/>
                <a:latin typeface="+mn-lt"/>
                <a:ea typeface="+mn-ea"/>
                <a:cs typeface="+mn-cs"/>
              </a:rPr>
              <a:t>. Paid sick leave campaign in Oregon is a great example. </a:t>
            </a:r>
          </a:p>
          <a:p>
            <a:endParaRPr lang="en-US" sz="1200" b="0" i="1" kern="1200" baseline="0" dirty="0" smtClean="0">
              <a:solidFill>
                <a:schemeClr val="tx1"/>
              </a:solidFill>
              <a:effectLst/>
              <a:latin typeface="+mn-lt"/>
              <a:ea typeface="+mn-ea"/>
              <a:cs typeface="+mn-cs"/>
            </a:endParaRPr>
          </a:p>
          <a:p>
            <a:r>
              <a:rPr lang="en-US" sz="1200" b="0" i="1" kern="1200" baseline="0" dirty="0" smtClean="0">
                <a:solidFill>
                  <a:schemeClr val="tx1"/>
                </a:solidFill>
                <a:effectLst/>
                <a:latin typeface="+mn-lt"/>
                <a:ea typeface="+mn-ea"/>
                <a:cs typeface="+mn-cs"/>
              </a:rPr>
              <a:t>Notion of prosperity grid – Frameworks. Another way to make the connection. </a:t>
            </a:r>
          </a:p>
          <a:p>
            <a:endParaRPr lang="en-US" sz="1200" b="0" i="1" kern="1200" baseline="0" dirty="0" smtClean="0">
              <a:solidFill>
                <a:schemeClr val="tx1"/>
              </a:solidFill>
              <a:effectLst/>
              <a:latin typeface="+mn-lt"/>
              <a:ea typeface="+mn-ea"/>
              <a:cs typeface="+mn-cs"/>
            </a:endParaRPr>
          </a:p>
          <a:p>
            <a:r>
              <a:rPr lang="en-US" sz="1200" b="0" i="1" kern="1200" baseline="0" dirty="0" smtClean="0">
                <a:solidFill>
                  <a:schemeClr val="tx1"/>
                </a:solidFill>
                <a:effectLst/>
                <a:latin typeface="+mn-lt"/>
                <a:ea typeface="+mn-ea"/>
                <a:cs typeface="+mn-cs"/>
              </a:rPr>
              <a:t>This America21 – differential access to capital – definition of structural racism without talking about race? </a:t>
            </a:r>
          </a:p>
          <a:p>
            <a:endParaRPr lang="en-US" sz="1200" b="0" i="1" kern="1200" baseline="0" dirty="0" smtClean="0">
              <a:solidFill>
                <a:schemeClr val="tx1"/>
              </a:solidFill>
              <a:effectLst/>
              <a:latin typeface="+mn-lt"/>
              <a:ea typeface="+mn-ea"/>
              <a:cs typeface="+mn-cs"/>
            </a:endParaRPr>
          </a:p>
          <a:p>
            <a:r>
              <a:rPr lang="en-US" sz="1200" b="0" i="1" kern="1200" baseline="0" dirty="0" smtClean="0">
                <a:solidFill>
                  <a:schemeClr val="tx1"/>
                </a:solidFill>
                <a:effectLst/>
                <a:latin typeface="+mn-lt"/>
                <a:ea typeface="+mn-ea"/>
                <a:cs typeface="+mn-cs"/>
              </a:rPr>
              <a:t>It feels really smart/intellectual – but may not land with organizers – really unpack systems thinking (campaign examples), circle of concern, framing public issues. </a:t>
            </a:r>
          </a:p>
          <a:p>
            <a:endParaRPr lang="en-US" sz="1200" b="0" i="1" kern="1200" baseline="0" dirty="0" smtClean="0">
              <a:solidFill>
                <a:schemeClr val="tx1"/>
              </a:solidFill>
              <a:effectLst/>
              <a:latin typeface="+mn-lt"/>
              <a:ea typeface="+mn-ea"/>
              <a:cs typeface="+mn-cs"/>
            </a:endParaRPr>
          </a:p>
          <a:p>
            <a:r>
              <a:rPr lang="en-US" sz="1200" b="0" i="1" kern="1200" baseline="0" dirty="0" smtClean="0">
                <a:solidFill>
                  <a:schemeClr val="tx1"/>
                </a:solidFill>
                <a:effectLst/>
                <a:latin typeface="+mn-lt"/>
                <a:ea typeface="+mn-ea"/>
                <a:cs typeface="+mn-cs"/>
              </a:rPr>
              <a:t>What is the purpose and who is the audience – as a community organizer – this is not going to sell to them. But the messaging piece would be more helpful. </a:t>
            </a:r>
          </a:p>
          <a:p>
            <a:r>
              <a:rPr lang="en-US" sz="1200" b="0" i="1" kern="1200" baseline="0" dirty="0" smtClean="0">
                <a:solidFill>
                  <a:schemeClr val="tx1"/>
                </a:solidFill>
                <a:effectLst/>
                <a:latin typeface="+mn-lt"/>
                <a:ea typeface="+mn-ea"/>
                <a:cs typeface="+mn-cs"/>
              </a:rPr>
              <a:t> </a:t>
            </a:r>
          </a:p>
          <a:p>
            <a:r>
              <a:rPr lang="en-US" sz="1200" b="0" i="1" kern="1200" baseline="0" dirty="0" smtClean="0">
                <a:solidFill>
                  <a:schemeClr val="tx1"/>
                </a:solidFill>
                <a:effectLst/>
                <a:latin typeface="+mn-lt"/>
                <a:ea typeface="+mn-ea"/>
                <a:cs typeface="+mn-cs"/>
              </a:rPr>
              <a:t>We need to unpack more of the examples – shared regional benefit (CSI). </a:t>
            </a:r>
          </a:p>
          <a:p>
            <a:endParaRPr lang="en-US" sz="1200" b="0" i="1" kern="1200" baseline="0" dirty="0" smtClean="0">
              <a:solidFill>
                <a:schemeClr val="tx1"/>
              </a:solidFill>
              <a:effectLst/>
              <a:latin typeface="+mn-lt"/>
              <a:ea typeface="+mn-ea"/>
              <a:cs typeface="+mn-cs"/>
            </a:endParaRPr>
          </a:p>
          <a:p>
            <a:r>
              <a:rPr lang="en-US" sz="1200" b="0" i="1" kern="1200" baseline="0" dirty="0" smtClean="0">
                <a:solidFill>
                  <a:schemeClr val="tx1"/>
                </a:solidFill>
                <a:effectLst/>
                <a:latin typeface="+mn-lt"/>
                <a:ea typeface="+mn-ea"/>
                <a:cs typeface="+mn-cs"/>
              </a:rPr>
              <a:t>Some organizers may view systems differently (beyond the choir) – bridging an academic view of systems thinking. </a:t>
            </a:r>
          </a:p>
          <a:p>
            <a:endParaRPr lang="en-US" sz="1200" b="0" i="1" kern="1200" baseline="0" dirty="0" smtClean="0">
              <a:solidFill>
                <a:schemeClr val="tx1"/>
              </a:solidFill>
              <a:effectLst/>
              <a:latin typeface="+mn-lt"/>
              <a:ea typeface="+mn-ea"/>
              <a:cs typeface="+mn-cs"/>
            </a:endParaRPr>
          </a:p>
          <a:p>
            <a:r>
              <a:rPr lang="en-US" sz="1200" b="0" i="1" kern="1200" baseline="0" dirty="0" smtClean="0">
                <a:solidFill>
                  <a:schemeClr val="tx1"/>
                </a:solidFill>
                <a:effectLst/>
                <a:latin typeface="+mn-lt"/>
                <a:ea typeface="+mn-ea"/>
                <a:cs typeface="+mn-cs"/>
              </a:rPr>
              <a:t>Theory should be driving practice – having people ask themselves – how am I currently describing – is a way that people can internalize it. You need to start with theory – need a worksheet. </a:t>
            </a:r>
          </a:p>
          <a:p>
            <a:endParaRPr lang="en-US" sz="1200" b="0" i="1" kern="1200" baseline="0" dirty="0" smtClean="0">
              <a:solidFill>
                <a:schemeClr val="tx1"/>
              </a:solidFill>
              <a:effectLst/>
              <a:latin typeface="+mn-lt"/>
              <a:ea typeface="+mn-ea"/>
              <a:cs typeface="+mn-cs"/>
            </a:endParaRPr>
          </a:p>
          <a:p>
            <a:r>
              <a:rPr lang="en-US" sz="1200" b="0" i="1" kern="1200" baseline="0" dirty="0" smtClean="0">
                <a:solidFill>
                  <a:schemeClr val="tx1"/>
                </a:solidFill>
                <a:effectLst/>
                <a:latin typeface="+mn-lt"/>
                <a:ea typeface="+mn-ea"/>
                <a:cs typeface="+mn-cs"/>
              </a:rPr>
              <a:t>How do you present this authentically in front of systemically less privileged audience? More dialogue? We want to explicitly acknowledge that issues of race are there when rebuilding trust for the role of government. </a:t>
            </a:r>
          </a:p>
          <a:p>
            <a:endParaRPr lang="en-US" sz="1200" b="0" i="1" kern="1200" baseline="0" dirty="0" smtClean="0">
              <a:solidFill>
                <a:schemeClr val="tx1"/>
              </a:solidFill>
              <a:effectLst/>
              <a:latin typeface="+mn-lt"/>
              <a:ea typeface="+mn-ea"/>
              <a:cs typeface="+mn-cs"/>
            </a:endParaRPr>
          </a:p>
          <a:p>
            <a:r>
              <a:rPr lang="en-US" sz="1200" b="0" i="1" kern="1200" baseline="0" dirty="0" smtClean="0">
                <a:solidFill>
                  <a:schemeClr val="tx1"/>
                </a:solidFill>
                <a:effectLst/>
                <a:latin typeface="+mn-lt"/>
                <a:ea typeface="+mn-ea"/>
                <a:cs typeface="+mn-cs"/>
              </a:rPr>
              <a:t>Themes?  Individual vs. Systemic. </a:t>
            </a:r>
          </a:p>
          <a:p>
            <a:endParaRPr lang="en-US" sz="1200" b="0" i="1" kern="1200" baseline="0" dirty="0" smtClean="0">
              <a:solidFill>
                <a:schemeClr val="tx1"/>
              </a:solidFill>
              <a:effectLst/>
              <a:latin typeface="+mn-lt"/>
              <a:ea typeface="+mn-ea"/>
              <a:cs typeface="+mn-cs"/>
            </a:endParaRPr>
          </a:p>
          <a:p>
            <a:r>
              <a:rPr lang="en-US" sz="1200" b="0" i="1" kern="1200" baseline="0" dirty="0" smtClean="0">
                <a:solidFill>
                  <a:schemeClr val="tx1"/>
                </a:solidFill>
                <a:effectLst/>
                <a:latin typeface="+mn-lt"/>
                <a:ea typeface="+mn-ea"/>
                <a:cs typeface="+mn-cs"/>
              </a:rPr>
              <a:t>The liberty example – I want to hear more about structural inequities – underlines so much – most people don’t really know. Depending on who you are talking about – </a:t>
            </a:r>
          </a:p>
          <a:p>
            <a:endParaRPr lang="en-US" sz="1200" b="0" i="1" kern="1200" baseline="0" dirty="0" smtClean="0">
              <a:solidFill>
                <a:schemeClr val="tx1"/>
              </a:solidFill>
              <a:effectLst/>
              <a:latin typeface="+mn-lt"/>
              <a:ea typeface="+mn-ea"/>
              <a:cs typeface="+mn-cs"/>
            </a:endParaRPr>
          </a:p>
          <a:p>
            <a:r>
              <a:rPr lang="en-US" sz="1200" b="0" i="1" kern="1200" baseline="0" dirty="0" smtClean="0">
                <a:solidFill>
                  <a:schemeClr val="tx1"/>
                </a:solidFill>
                <a:effectLst/>
                <a:latin typeface="+mn-lt"/>
                <a:ea typeface="+mn-ea"/>
                <a:cs typeface="+mn-cs"/>
              </a:rPr>
              <a:t>Still implications from the past and current examples – for example the redlining example. Not the same visceral reaction to this portion as the other AC pieces – I felt l was </a:t>
            </a:r>
            <a:r>
              <a:rPr lang="en-US" sz="1200" b="0" i="1" kern="1200" baseline="0" dirty="0" err="1" smtClean="0">
                <a:solidFill>
                  <a:schemeClr val="tx1"/>
                </a:solidFill>
                <a:effectLst/>
                <a:latin typeface="+mn-lt"/>
                <a:ea typeface="+mn-ea"/>
                <a:cs typeface="+mn-cs"/>
              </a:rPr>
              <a:t>spoonfed</a:t>
            </a:r>
            <a:r>
              <a:rPr lang="en-US" sz="1200" b="0" i="1" kern="1200" baseline="0" dirty="0" smtClean="0">
                <a:solidFill>
                  <a:schemeClr val="tx1"/>
                </a:solidFill>
                <a:effectLst/>
                <a:latin typeface="+mn-lt"/>
                <a:ea typeface="+mn-ea"/>
                <a:cs typeface="+mn-cs"/>
              </a:rPr>
              <a:t> the other concepts. Add the New Mexico enchantment slide. Still feels very META and higher level. More before and after examples. </a:t>
            </a:r>
          </a:p>
          <a:p>
            <a:endParaRPr lang="en-US" sz="1200" b="0" i="1" kern="1200" baseline="0" dirty="0" smtClean="0">
              <a:solidFill>
                <a:schemeClr val="tx1"/>
              </a:solidFill>
              <a:effectLst/>
              <a:latin typeface="+mn-lt"/>
              <a:ea typeface="+mn-ea"/>
              <a:cs typeface="+mn-cs"/>
            </a:endParaRPr>
          </a:p>
          <a:p>
            <a:r>
              <a:rPr lang="en-US" sz="1200" b="0" i="1" kern="1200" baseline="0" dirty="0" smtClean="0">
                <a:solidFill>
                  <a:schemeClr val="tx1"/>
                </a:solidFill>
                <a:effectLst/>
                <a:latin typeface="+mn-lt"/>
                <a:ea typeface="+mn-ea"/>
                <a:cs typeface="+mn-cs"/>
              </a:rPr>
              <a:t>Not seeing the connection between structural inequities and the role of government</a:t>
            </a:r>
          </a:p>
          <a:p>
            <a:endParaRPr lang="en-US" sz="1200" b="0" i="1" kern="1200" baseline="0" dirty="0" smtClean="0">
              <a:solidFill>
                <a:schemeClr val="tx1"/>
              </a:solidFill>
              <a:effectLst/>
              <a:latin typeface="+mn-lt"/>
              <a:ea typeface="+mn-ea"/>
              <a:cs typeface="+mn-cs"/>
            </a:endParaRPr>
          </a:p>
          <a:p>
            <a:r>
              <a:rPr lang="en-US" sz="1200" b="0" i="1" kern="1200" baseline="0" dirty="0" smtClean="0">
                <a:solidFill>
                  <a:schemeClr val="tx1"/>
                </a:solidFill>
                <a:effectLst/>
                <a:latin typeface="+mn-lt"/>
                <a:ea typeface="+mn-ea"/>
                <a:cs typeface="+mn-cs"/>
              </a:rPr>
              <a:t>Who is your audience? Pull those audiences and make those more concrete. You are getting the wonkiest version – and how do we bring down some of these parts – translate it each for the government. </a:t>
            </a:r>
          </a:p>
          <a:p>
            <a:endParaRPr lang="en-US" sz="1200" b="0" i="1" kern="1200" baseline="0" dirty="0" smtClean="0">
              <a:solidFill>
                <a:schemeClr val="tx1"/>
              </a:solidFill>
              <a:effectLst/>
              <a:latin typeface="+mn-lt"/>
              <a:ea typeface="+mn-ea"/>
              <a:cs typeface="+mn-cs"/>
            </a:endParaRPr>
          </a:p>
          <a:p>
            <a:r>
              <a:rPr lang="en-US" sz="1200" b="0" i="1" kern="1200" baseline="0" dirty="0" smtClean="0">
                <a:solidFill>
                  <a:schemeClr val="tx1"/>
                </a:solidFill>
                <a:effectLst/>
                <a:latin typeface="+mn-lt"/>
                <a:ea typeface="+mn-ea"/>
                <a:cs typeface="+mn-cs"/>
              </a:rPr>
              <a:t>Can’t talk about race and not </a:t>
            </a:r>
            <a:r>
              <a:rPr lang="en-US" sz="1200" b="0" i="1" kern="1200" baseline="0" dirty="0" err="1" smtClean="0">
                <a:solidFill>
                  <a:schemeClr val="tx1"/>
                </a:solidFill>
                <a:effectLst/>
                <a:latin typeface="+mn-lt"/>
                <a:ea typeface="+mn-ea"/>
                <a:cs typeface="+mn-cs"/>
              </a:rPr>
              <a:t>otherize</a:t>
            </a:r>
            <a:r>
              <a:rPr lang="en-US" sz="1200" b="0" i="1" kern="1200" baseline="0" dirty="0" smtClean="0">
                <a:solidFill>
                  <a:schemeClr val="tx1"/>
                </a:solidFill>
                <a:effectLst/>
                <a:latin typeface="+mn-lt"/>
                <a:ea typeface="+mn-ea"/>
                <a:cs typeface="+mn-cs"/>
              </a:rPr>
              <a:t> – you can disaggregate data around race. How do we translate this for public manager audience – it’s okay to talk about race? People may confuse ‘don’t </a:t>
            </a:r>
            <a:r>
              <a:rPr lang="en-US" sz="1200" b="0" i="1" kern="1200" baseline="0" dirty="0" err="1" smtClean="0">
                <a:solidFill>
                  <a:schemeClr val="tx1"/>
                </a:solidFill>
                <a:effectLst/>
                <a:latin typeface="+mn-lt"/>
                <a:ea typeface="+mn-ea"/>
                <a:cs typeface="+mn-cs"/>
              </a:rPr>
              <a:t>otherize</a:t>
            </a:r>
            <a:r>
              <a:rPr lang="en-US" sz="1200" b="0" i="1" kern="1200" baseline="0" dirty="0" smtClean="0">
                <a:solidFill>
                  <a:schemeClr val="tx1"/>
                </a:solidFill>
                <a:effectLst/>
                <a:latin typeface="+mn-lt"/>
                <a:ea typeface="+mn-ea"/>
                <a:cs typeface="+mn-cs"/>
              </a:rPr>
              <a:t>’ as not talking about race. Be very clear. Many assumptions are being made about what people know when they enter the room. Read the executive summary of the Oregon Facing Race Legislative card – case study for OR. </a:t>
            </a:r>
          </a:p>
          <a:p>
            <a:endParaRPr lang="en-US" sz="1200" b="0" i="1" kern="1200" baseline="0" dirty="0" smtClean="0">
              <a:solidFill>
                <a:schemeClr val="tx1"/>
              </a:solidFill>
              <a:effectLst/>
              <a:latin typeface="+mn-lt"/>
              <a:ea typeface="+mn-ea"/>
              <a:cs typeface="+mn-cs"/>
            </a:endParaRPr>
          </a:p>
          <a:p>
            <a:r>
              <a:rPr lang="en-US" sz="1200" b="0" i="1" kern="1200" baseline="0" dirty="0" smtClean="0">
                <a:solidFill>
                  <a:schemeClr val="tx1"/>
                </a:solidFill>
                <a:effectLst/>
                <a:latin typeface="+mn-lt"/>
                <a:ea typeface="+mn-ea"/>
                <a:cs typeface="+mn-cs"/>
              </a:rPr>
              <a:t>It’s about order – articulating that in the examples. It’s not whether you talk about race or not but how you lead into the conversation (Frank Gilliam). </a:t>
            </a:r>
          </a:p>
          <a:p>
            <a:endParaRPr lang="en-US" sz="1200" b="0" i="1" kern="1200" baseline="0" dirty="0" smtClean="0">
              <a:solidFill>
                <a:schemeClr val="tx1"/>
              </a:solidFill>
              <a:effectLst/>
              <a:latin typeface="+mn-lt"/>
              <a:ea typeface="+mn-ea"/>
              <a:cs typeface="+mn-cs"/>
            </a:endParaRPr>
          </a:p>
          <a:p>
            <a:r>
              <a:rPr lang="en-US" sz="1200" b="0" i="1" kern="1200" baseline="0" dirty="0" smtClean="0">
                <a:solidFill>
                  <a:schemeClr val="tx1"/>
                </a:solidFill>
                <a:effectLst/>
                <a:latin typeface="+mn-lt"/>
                <a:ea typeface="+mn-ea"/>
                <a:cs typeface="+mn-cs"/>
              </a:rPr>
              <a:t>What is your expectation for the outcome of this presentation given your audience? </a:t>
            </a:r>
          </a:p>
          <a:p>
            <a:endParaRPr lang="en-US" sz="1200" b="0" i="1" kern="1200" baseline="0" dirty="0" smtClean="0">
              <a:solidFill>
                <a:schemeClr val="tx1"/>
              </a:solidFill>
              <a:effectLst/>
              <a:latin typeface="+mn-lt"/>
              <a:ea typeface="+mn-ea"/>
              <a:cs typeface="+mn-cs"/>
            </a:endParaRPr>
          </a:p>
          <a:p>
            <a:endParaRPr lang="en-US" sz="1200" b="0" i="1" kern="1200" baseline="0" dirty="0" smtClean="0">
              <a:solidFill>
                <a:schemeClr val="tx1"/>
              </a:solidFill>
              <a:effectLst/>
              <a:latin typeface="+mn-lt"/>
              <a:ea typeface="+mn-ea"/>
              <a:cs typeface="+mn-cs"/>
            </a:endParaRPr>
          </a:p>
          <a:p>
            <a:endParaRPr lang="en-US" sz="1200" b="0" i="1" kern="1200" baseline="0" dirty="0" smtClean="0">
              <a:solidFill>
                <a:schemeClr val="tx1"/>
              </a:solidFill>
              <a:effectLst/>
              <a:latin typeface="+mn-lt"/>
              <a:ea typeface="+mn-ea"/>
              <a:cs typeface="+mn-cs"/>
            </a:endParaRPr>
          </a:p>
          <a:p>
            <a:r>
              <a:rPr lang="en-US" sz="1200" b="0" i="1" kern="1200" baseline="0" dirty="0" smtClean="0">
                <a:solidFill>
                  <a:schemeClr val="tx1"/>
                </a:solidFill>
                <a:effectLst/>
                <a:latin typeface="+mn-lt"/>
                <a:ea typeface="+mn-ea"/>
                <a:cs typeface="+mn-cs"/>
              </a:rPr>
              <a:t>Questions PB asks: </a:t>
            </a:r>
          </a:p>
          <a:p>
            <a:pPr marL="228600" indent="-228600">
              <a:buAutoNum type="arabicParenR"/>
            </a:pPr>
            <a:r>
              <a:rPr lang="en-US" sz="1200" b="0" i="1" kern="1200" baseline="0" dirty="0" smtClean="0">
                <a:solidFill>
                  <a:schemeClr val="tx1"/>
                </a:solidFill>
                <a:effectLst/>
                <a:latin typeface="+mn-lt"/>
                <a:ea typeface="+mn-ea"/>
                <a:cs typeface="+mn-cs"/>
              </a:rPr>
              <a:t>Organizing crowd?</a:t>
            </a:r>
          </a:p>
          <a:p>
            <a:pPr marL="228600" indent="-228600">
              <a:buAutoNum type="arabicParenR"/>
            </a:pPr>
            <a:r>
              <a:rPr lang="en-US" sz="1200" b="0" i="1" kern="1200" baseline="0" dirty="0" smtClean="0">
                <a:solidFill>
                  <a:schemeClr val="tx1"/>
                </a:solidFill>
                <a:effectLst/>
                <a:latin typeface="+mn-lt"/>
                <a:ea typeface="+mn-ea"/>
                <a:cs typeface="+mn-cs"/>
              </a:rPr>
              <a:t>What are the themes you are dealing with? </a:t>
            </a:r>
            <a:endParaRPr lang="en-US" sz="1200" b="0" i="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Over</a:t>
            </a:r>
            <a:r>
              <a:rPr lang="en-US" sz="1200" b="1" kern="1200" baseline="0" dirty="0" smtClean="0">
                <a:solidFill>
                  <a:schemeClr val="tx1"/>
                </a:solidFill>
                <a:effectLst/>
                <a:latin typeface="+mn-lt"/>
                <a:ea typeface="+mn-ea"/>
                <a:cs typeface="+mn-cs"/>
              </a:rPr>
              <a:t> the last 10 years as we’ve engaged with our partners in the field, we realized that we needed to thoughtfully and explicitly understand and work through the complex intersection of race and the role of government. With this in mind, we have articulated a set of questions and ideas that we believe to be the foundation for a framework moving forward. </a:t>
            </a:r>
          </a:p>
          <a:p>
            <a:endParaRPr lang="en-US" sz="1200" b="1"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Make notes for where I want to stop and ask for feedback – for Monday’s version </a:t>
            </a:r>
          </a:p>
          <a:p>
            <a:endParaRPr lang="en-US" sz="1200" b="1"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Reading list – last slide – create a document with things from quotes, etc. Stuff we want people to read ahead of time. </a:t>
            </a:r>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a:prstGeom prst="rect">
            <a:avLst/>
          </a:prstGeom>
        </p:spPr>
      </p:sp>
      <p:sp>
        <p:nvSpPr>
          <p:cNvPr id="3" name="Notes Placeholder 2"/>
          <p:cNvSpPr>
            <a:spLocks noGrp="1"/>
          </p:cNvSpPr>
          <p:nvPr>
            <p:ph type="body" idx="1"/>
          </p:nvPr>
        </p:nvSpPr>
        <p:spPr/>
        <p:txBody>
          <a:bodyPr/>
          <a:lstStyle/>
          <a:p>
            <a:r>
              <a:rPr lang="en-US" b="1" dirty="0" smtClean="0"/>
              <a:t>SLIDE Narrative: </a:t>
            </a:r>
          </a:p>
          <a:p>
            <a:endParaRPr lang="en-US" b="1" dirty="0" smtClean="0"/>
          </a:p>
          <a:p>
            <a:r>
              <a:rPr lang="en-US" b="1" dirty="0" smtClean="0"/>
              <a:t>So throughout our history we’ve seen our government being used as a tool for justice and </a:t>
            </a:r>
            <a:r>
              <a:rPr lang="en-US" b="1" smtClean="0"/>
              <a:t>for oppression/inequality THAT STILL HAVE IMPLICATIONS TODAY.</a:t>
            </a:r>
            <a:r>
              <a:rPr lang="en-US" b="1" baseline="0" smtClean="0"/>
              <a:t> </a:t>
            </a:r>
            <a:endParaRPr lang="en-US" b="1" baseline="0" dirty="0" smtClean="0"/>
          </a:p>
          <a:p>
            <a:endParaRPr lang="en-US"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Through our government we’ve guaranteed youth from all over the world for opportunity a chance to fulfill their highest potential by giving them temporary relief from deportation. However, it is through our government we’ve also seen some of the most </a:t>
            </a:r>
            <a:r>
              <a:rPr lang="en-US" b="1" baseline="0" dirty="0" err="1" smtClean="0"/>
              <a:t>racialized</a:t>
            </a:r>
            <a:r>
              <a:rPr lang="en-US" b="1" baseline="0" dirty="0" smtClean="0"/>
              <a:t> anti-immigration legislation proposed and passed, including SB1070. </a:t>
            </a:r>
          </a:p>
          <a:p>
            <a:endParaRPr lang="en-US" b="1" dirty="0" smtClean="0"/>
          </a:p>
          <a:p>
            <a:pPr fontAlgn="base"/>
            <a:r>
              <a:rPr lang="en-US" b="1" dirty="0" smtClean="0"/>
              <a:t>Another</a:t>
            </a:r>
            <a:r>
              <a:rPr lang="en-US" b="1" baseline="0" dirty="0" smtClean="0"/>
              <a:t> example, through our government we’ve implemented laws securing f</a:t>
            </a:r>
            <a:r>
              <a:rPr lang="en-US" b="1" dirty="0" smtClean="0"/>
              <a:t>air housing,</a:t>
            </a:r>
            <a:r>
              <a:rPr lang="en-US" b="1" baseline="0" dirty="0" smtClean="0"/>
              <a:t> but we’ve also seen our government used to segregate communities through the practice of ‘redlining’. Redlining is the process in which lenders would do not offer communities of color housing in neighborhoods that had access to greater resources. </a:t>
            </a:r>
            <a:r>
              <a:rPr lang="en-US" sz="1200" b="0" i="0" kern="1200" dirty="0" smtClean="0">
                <a:solidFill>
                  <a:schemeClr val="tx1"/>
                </a:solidFill>
                <a:effectLst/>
                <a:latin typeface="Arial" charset="0"/>
                <a:ea typeface="+mn-ea"/>
                <a:cs typeface="+mn-cs"/>
              </a:rPr>
              <a:t>The (Home Owners' Loan Corporation, created in 1933, introduced the practice of redlining, marking in red ink swaths of cities in which it would not lend. It rated white neighborhoods as the least risky and black neighborhoods as the most. It would not lend to a black person seeking to buy in a white neighborhood, or vice versa.</a:t>
            </a:r>
            <a:r>
              <a:rPr lang="en-US" sz="1200" b="0" i="0" kern="1200" baseline="0" dirty="0" smtClean="0">
                <a:solidFill>
                  <a:schemeClr val="tx1"/>
                </a:solidFill>
                <a:effectLst/>
                <a:latin typeface="Arial" charset="0"/>
                <a:ea typeface="+mn-ea"/>
                <a:cs typeface="+mn-cs"/>
              </a:rPr>
              <a:t> </a:t>
            </a:r>
            <a:r>
              <a:rPr lang="en-US" sz="1200" b="0" i="0" kern="1200" dirty="0" smtClean="0">
                <a:solidFill>
                  <a:schemeClr val="tx1"/>
                </a:solidFill>
                <a:effectLst/>
                <a:latin typeface="Arial" charset="0"/>
                <a:ea typeface="+mn-ea"/>
                <a:cs typeface="+mn-cs"/>
              </a:rPr>
              <a:t>When the Federal Housing Administration opened its doors a year later, it adopted the same practices. As a result, 98 percent of the loans the FHA insured between 1934 and 1962 went to white borrowers. The policies encouraged white flight as even neighborhoods with small numbers of African Americans were rated as "hazardous." White residents who didn't mind black neighbors found their home values decreasing as the government refused to insure mortgages for new buyers.)</a:t>
            </a:r>
          </a:p>
          <a:p>
            <a:endParaRPr lang="en-US" dirty="0" smtClean="0"/>
          </a:p>
          <a:p>
            <a:endParaRPr lang="en-US" b="1"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2BCAD893-2D5F-44DB-8C5E-5389FA672451}" type="slidenum">
              <a:rPr lang="en-US" smtClean="0"/>
              <a:pPr>
                <a:defRPr/>
              </a:pPr>
              <a:t>10</a:t>
            </a:fld>
            <a:endParaRPr lang="en-US"/>
          </a:p>
        </p:txBody>
      </p:sp>
    </p:spTree>
    <p:extLst>
      <p:ext uri="{BB962C8B-B14F-4D97-AF65-F5344CB8AC3E}">
        <p14:creationId xmlns:p14="http://schemas.microsoft.com/office/powerpoint/2010/main" val="2124239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a:prstGeom prst="rect">
            <a:avLst/>
          </a:prstGeom>
        </p:spPr>
      </p:sp>
      <p:sp>
        <p:nvSpPr>
          <p:cNvPr id="3" name="Notes Placeholder 2"/>
          <p:cNvSpPr>
            <a:spLocks noGrp="1"/>
          </p:cNvSpPr>
          <p:nvPr>
            <p:ph type="body" idx="1"/>
          </p:nvPr>
        </p:nvSpPr>
        <p:spPr/>
        <p:txBody>
          <a:bodyPr/>
          <a:lstStyle/>
          <a:p>
            <a:r>
              <a:rPr lang="en-US" b="1" dirty="0" smtClean="0"/>
              <a:t>SLIDE Narrative: </a:t>
            </a:r>
          </a:p>
          <a:p>
            <a:endParaRPr lang="en-US" b="1" dirty="0" smtClean="0"/>
          </a:p>
          <a:p>
            <a:r>
              <a:rPr lang="en-US" b="1" dirty="0" smtClean="0"/>
              <a:t>So throughout our history we’ve seen our government being used as a tool for justice and for oppression/inequality.</a:t>
            </a:r>
            <a:r>
              <a:rPr lang="en-US" b="1" baseline="0" dirty="0" smtClean="0"/>
              <a:t> </a:t>
            </a:r>
          </a:p>
          <a:p>
            <a:endParaRPr lang="en-US"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Through our government we’ve guaranteed youth from all over the world for opportunity a chance to fulfill their highest potential by giving them temporary relief from deportation. However, it is through our government we’ve also seen some of the most </a:t>
            </a:r>
            <a:r>
              <a:rPr lang="en-US" b="1" baseline="0" dirty="0" err="1" smtClean="0"/>
              <a:t>racialized</a:t>
            </a:r>
            <a:r>
              <a:rPr lang="en-US" b="1" baseline="0" dirty="0" smtClean="0"/>
              <a:t> anti-immigration legislation proposed and passed, including SB1070. </a:t>
            </a:r>
          </a:p>
          <a:p>
            <a:endParaRPr lang="en-US" b="1" dirty="0" smtClean="0"/>
          </a:p>
          <a:p>
            <a:pPr fontAlgn="base"/>
            <a:r>
              <a:rPr lang="en-US" b="1" dirty="0" smtClean="0"/>
              <a:t>Another</a:t>
            </a:r>
            <a:r>
              <a:rPr lang="en-US" b="1" baseline="0" dirty="0" smtClean="0"/>
              <a:t> example, through our government we’ve implemented laws securing f</a:t>
            </a:r>
            <a:r>
              <a:rPr lang="en-US" b="1" dirty="0" smtClean="0"/>
              <a:t>air housing,</a:t>
            </a:r>
            <a:r>
              <a:rPr lang="en-US" b="1" baseline="0" dirty="0" smtClean="0"/>
              <a:t> but we’ve also seen our government used to segregate communities through the practice of ‘redlining’. Redlining is the process in which lenders would do not offer communities of color housing in neighborhoods that had access to greater resources. </a:t>
            </a:r>
            <a:r>
              <a:rPr lang="en-US" sz="1200" b="0" i="0" kern="1200" dirty="0" smtClean="0">
                <a:solidFill>
                  <a:schemeClr val="tx1"/>
                </a:solidFill>
                <a:effectLst/>
                <a:latin typeface="Arial" charset="0"/>
                <a:ea typeface="+mn-ea"/>
                <a:cs typeface="+mn-cs"/>
              </a:rPr>
              <a:t>The (Home Owners' Loan Corporation, created in 1933, introduced the practice of redlining, marking in red ink swaths of cities in which it would not lend. It rated white neighborhoods as the least risky and black neighborhoods as the most. It would not lend to a black person seeking to buy in a white neighborhood, or vice versa.</a:t>
            </a:r>
            <a:r>
              <a:rPr lang="en-US" sz="1200" b="0" i="0" kern="1200" baseline="0" dirty="0" smtClean="0">
                <a:solidFill>
                  <a:schemeClr val="tx1"/>
                </a:solidFill>
                <a:effectLst/>
                <a:latin typeface="Arial" charset="0"/>
                <a:ea typeface="+mn-ea"/>
                <a:cs typeface="+mn-cs"/>
              </a:rPr>
              <a:t> </a:t>
            </a:r>
            <a:r>
              <a:rPr lang="en-US" sz="1200" b="0" i="0" kern="1200" dirty="0" smtClean="0">
                <a:solidFill>
                  <a:schemeClr val="tx1"/>
                </a:solidFill>
                <a:effectLst/>
                <a:latin typeface="Arial" charset="0"/>
                <a:ea typeface="+mn-ea"/>
                <a:cs typeface="+mn-cs"/>
              </a:rPr>
              <a:t>When the Federal Housing Administration opened its doors a year later, it adopted the same practices. As a result, 98 percent of the loans the FHA insured between 1934 and 1962 went to white borrowers. The policies encouraged white flight as even neighborhoods with small numbers of African Americans were rated as "hazardous." White residents who didn't mind black neighbors found their home values decreasing as the government refused to insure mortgages for new buyers.)</a:t>
            </a:r>
          </a:p>
          <a:p>
            <a:endParaRPr lang="en-US" dirty="0"/>
          </a:p>
        </p:txBody>
      </p:sp>
      <p:sp>
        <p:nvSpPr>
          <p:cNvPr id="4" name="Slide Number Placeholder 3"/>
          <p:cNvSpPr>
            <a:spLocks noGrp="1"/>
          </p:cNvSpPr>
          <p:nvPr>
            <p:ph type="sldNum" sz="quarter" idx="10"/>
          </p:nvPr>
        </p:nvSpPr>
        <p:spPr/>
        <p:txBody>
          <a:bodyPr/>
          <a:lstStyle/>
          <a:p>
            <a:pPr>
              <a:defRPr/>
            </a:pPr>
            <a:fld id="{2BCAD893-2D5F-44DB-8C5E-5389FA672451}" type="slidenum">
              <a:rPr lang="en-US" smtClean="0"/>
              <a:pPr>
                <a:defRPr/>
              </a:pPr>
              <a:t>11</a:t>
            </a:fld>
            <a:endParaRPr lang="en-US"/>
          </a:p>
        </p:txBody>
      </p:sp>
    </p:spTree>
    <p:extLst>
      <p:ext uri="{BB962C8B-B14F-4D97-AF65-F5344CB8AC3E}">
        <p14:creationId xmlns:p14="http://schemas.microsoft.com/office/powerpoint/2010/main" val="391393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a:prstGeom prst="rect">
            <a:avLst/>
          </a:prstGeom>
        </p:spPr>
      </p:sp>
      <p:sp>
        <p:nvSpPr>
          <p:cNvPr id="3" name="Notes Placeholder 2"/>
          <p:cNvSpPr>
            <a:spLocks noGrp="1"/>
          </p:cNvSpPr>
          <p:nvPr>
            <p:ph type="body" idx="1"/>
          </p:nvPr>
        </p:nvSpPr>
        <p:spPr/>
        <p:txBody>
          <a:bodyPr/>
          <a:lstStyle/>
          <a:p>
            <a:r>
              <a:rPr lang="en-US" b="1" dirty="0" smtClean="0"/>
              <a:t>SLIDE Narrative: </a:t>
            </a:r>
          </a:p>
          <a:p>
            <a:endParaRPr lang="en-US" b="1" dirty="0" smtClean="0"/>
          </a:p>
          <a:p>
            <a:r>
              <a:rPr lang="en-US" b="1" dirty="0" smtClean="0"/>
              <a:t>So throughout our history we’ve seen our government being used as a tool for justice and for oppression/inequality.</a:t>
            </a:r>
            <a:r>
              <a:rPr lang="en-US" b="1" baseline="0" dirty="0" smtClean="0"/>
              <a:t> </a:t>
            </a:r>
          </a:p>
          <a:p>
            <a:endParaRPr lang="en-US"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Through our government we’ve guaranteed youth from all over the world for opportunity a chance to fulfill their highest potential by giving them temporary relief from deportation. However, it is through our government we’ve also seen some of the most </a:t>
            </a:r>
            <a:r>
              <a:rPr lang="en-US" b="1" baseline="0" dirty="0" err="1" smtClean="0"/>
              <a:t>racialized</a:t>
            </a:r>
            <a:r>
              <a:rPr lang="en-US" b="1" baseline="0" dirty="0" smtClean="0"/>
              <a:t> anti-immigration legislation proposed and passed, including SB1070. </a:t>
            </a:r>
          </a:p>
          <a:p>
            <a:endParaRPr lang="en-US" b="1" dirty="0" smtClean="0"/>
          </a:p>
          <a:p>
            <a:pPr fontAlgn="base"/>
            <a:r>
              <a:rPr lang="en-US" b="1" dirty="0" smtClean="0"/>
              <a:t>Another</a:t>
            </a:r>
            <a:r>
              <a:rPr lang="en-US" b="1" baseline="0" dirty="0" smtClean="0"/>
              <a:t> example, through our government we’ve implemented laws securing f</a:t>
            </a:r>
            <a:r>
              <a:rPr lang="en-US" b="1" dirty="0" smtClean="0"/>
              <a:t>air housing,</a:t>
            </a:r>
            <a:r>
              <a:rPr lang="en-US" b="1" baseline="0" dirty="0" smtClean="0"/>
              <a:t> but we’ve also seen our government used to segregate communities through the practice of ‘redlining’. Redlining is the process in which lenders would do not offer communities of color housing in neighborhoods that had access to greater resources. </a:t>
            </a:r>
            <a:r>
              <a:rPr lang="en-US" sz="1200" b="0" i="0" kern="1200" dirty="0" smtClean="0">
                <a:solidFill>
                  <a:schemeClr val="tx1"/>
                </a:solidFill>
                <a:effectLst/>
                <a:latin typeface="Arial" charset="0"/>
                <a:ea typeface="+mn-ea"/>
                <a:cs typeface="+mn-cs"/>
              </a:rPr>
              <a:t>The (Home Owners' Loan Corporation, created in 1933, introduced the practice of redlining, marking in red ink swaths of cities in which it would not lend. It rated white neighborhoods as the least risky and black neighborhoods as the most. It would not lend to a black person seeking to buy in a white neighborhood, or vice versa.</a:t>
            </a:r>
            <a:r>
              <a:rPr lang="en-US" sz="1200" b="0" i="0" kern="1200" baseline="0" dirty="0" smtClean="0">
                <a:solidFill>
                  <a:schemeClr val="tx1"/>
                </a:solidFill>
                <a:effectLst/>
                <a:latin typeface="Arial" charset="0"/>
                <a:ea typeface="+mn-ea"/>
                <a:cs typeface="+mn-cs"/>
              </a:rPr>
              <a:t> </a:t>
            </a:r>
            <a:r>
              <a:rPr lang="en-US" sz="1200" b="0" i="0" kern="1200" dirty="0" smtClean="0">
                <a:solidFill>
                  <a:schemeClr val="tx1"/>
                </a:solidFill>
                <a:effectLst/>
                <a:latin typeface="Arial" charset="0"/>
                <a:ea typeface="+mn-ea"/>
                <a:cs typeface="+mn-cs"/>
              </a:rPr>
              <a:t>When the Federal Housing Administration opened its doors a year later, it adopted the same practices. As a result, 98 percent of the loans the FHA insured between 1934 and 1962 went to white borrowers. The policies encouraged white flight as even neighborhoods with small numbers of African Americans were rated as "hazardous." White residents who didn't mind black neighbors found their home values decreasing as the government refused to insure mortgages for new buyers.)</a:t>
            </a:r>
          </a:p>
        </p:txBody>
      </p:sp>
      <p:sp>
        <p:nvSpPr>
          <p:cNvPr id="4" name="Slide Number Placeholder 3"/>
          <p:cNvSpPr>
            <a:spLocks noGrp="1"/>
          </p:cNvSpPr>
          <p:nvPr>
            <p:ph type="sldNum" sz="quarter" idx="10"/>
          </p:nvPr>
        </p:nvSpPr>
        <p:spPr/>
        <p:txBody>
          <a:bodyPr/>
          <a:lstStyle/>
          <a:p>
            <a:pPr>
              <a:defRPr/>
            </a:pPr>
            <a:fld id="{2BCAD893-2D5F-44DB-8C5E-5389FA672451}" type="slidenum">
              <a:rPr lang="en-US" smtClean="0"/>
              <a:pPr>
                <a:defRPr/>
              </a:pPr>
              <a:t>12</a:t>
            </a:fld>
            <a:endParaRPr lang="en-US"/>
          </a:p>
        </p:txBody>
      </p:sp>
    </p:spTree>
    <p:extLst>
      <p:ext uri="{BB962C8B-B14F-4D97-AF65-F5344CB8AC3E}">
        <p14:creationId xmlns:p14="http://schemas.microsoft.com/office/powerpoint/2010/main" val="319199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a:prstGeom prst="rect">
            <a:avLst/>
          </a:prstGeom>
        </p:spPr>
      </p:sp>
      <p:sp>
        <p:nvSpPr>
          <p:cNvPr id="3" name="Notes Placeholder 2"/>
          <p:cNvSpPr>
            <a:spLocks noGrp="1"/>
          </p:cNvSpPr>
          <p:nvPr>
            <p:ph type="body" idx="1"/>
          </p:nvPr>
        </p:nvSpPr>
        <p:spPr/>
        <p:txBody>
          <a:bodyPr/>
          <a:lstStyle/>
          <a:p>
            <a:r>
              <a:rPr lang="en-US" b="1" dirty="0" smtClean="0"/>
              <a:t>SLIDE Narrative: </a:t>
            </a:r>
          </a:p>
          <a:p>
            <a:endParaRPr lang="en-US" b="1" dirty="0" smtClean="0"/>
          </a:p>
          <a:p>
            <a:r>
              <a:rPr lang="en-US" b="1" dirty="0" smtClean="0"/>
              <a:t>So throughout our history we’ve seen our government being used as a tool for justice and for oppression/inequality STILL IMPACTS US TODAY – ripple effects through communities.</a:t>
            </a:r>
            <a:r>
              <a:rPr lang="en-US" b="1" baseline="0" dirty="0" smtClean="0"/>
              <a:t> </a:t>
            </a:r>
          </a:p>
          <a:p>
            <a:endParaRPr lang="en-US"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Through our government we’ve guaranteed youth from all over the world for opportunity a chance to fulfill their highest potential by giving them temporary relief from deportation. However, it is through our government we’ve also seen some of the most </a:t>
            </a:r>
            <a:r>
              <a:rPr lang="en-US" b="1" baseline="0" dirty="0" err="1" smtClean="0"/>
              <a:t>racialized</a:t>
            </a:r>
            <a:r>
              <a:rPr lang="en-US" b="1" baseline="0" dirty="0" smtClean="0"/>
              <a:t> anti-immigration legislation proposed and passed, including SB1070. </a:t>
            </a:r>
          </a:p>
          <a:p>
            <a:endParaRPr lang="en-US" b="1" dirty="0" smtClean="0"/>
          </a:p>
          <a:p>
            <a:pPr fontAlgn="base"/>
            <a:r>
              <a:rPr lang="en-US" b="1" dirty="0" smtClean="0"/>
              <a:t>Another</a:t>
            </a:r>
            <a:r>
              <a:rPr lang="en-US" b="1" baseline="0" dirty="0" smtClean="0"/>
              <a:t> example, through our government we’ve implemented laws securing f</a:t>
            </a:r>
            <a:r>
              <a:rPr lang="en-US" b="1" dirty="0" smtClean="0"/>
              <a:t>air housing,</a:t>
            </a:r>
            <a:r>
              <a:rPr lang="en-US" b="1" baseline="0" dirty="0" smtClean="0"/>
              <a:t> but we’ve also seen our government used to segregate communities through the practice of ‘redlining’. Redlining is the process in which lenders would do not offer communities of color housing in neighborhoods that had access to greater resources. </a:t>
            </a:r>
            <a:r>
              <a:rPr lang="en-US" sz="1200" b="0" i="0" kern="1200" dirty="0" smtClean="0">
                <a:solidFill>
                  <a:schemeClr val="tx1"/>
                </a:solidFill>
                <a:effectLst/>
                <a:latin typeface="Arial" charset="0"/>
                <a:ea typeface="+mn-ea"/>
                <a:cs typeface="+mn-cs"/>
              </a:rPr>
              <a:t>The (Home Owners' Loan Corporation, created in 1933, introduced the practice of redlining, marking in red ink swaths of cities in which it would not lend. It rated white neighborhoods as the least risky and black neighborhoods as the most. It would not lend to a black person seeking to buy in a white neighborhood, or vice versa.</a:t>
            </a:r>
            <a:r>
              <a:rPr lang="en-US" sz="1200" b="0" i="0" kern="1200" baseline="0" dirty="0" smtClean="0">
                <a:solidFill>
                  <a:schemeClr val="tx1"/>
                </a:solidFill>
                <a:effectLst/>
                <a:latin typeface="Arial" charset="0"/>
                <a:ea typeface="+mn-ea"/>
                <a:cs typeface="+mn-cs"/>
              </a:rPr>
              <a:t> </a:t>
            </a:r>
            <a:r>
              <a:rPr lang="en-US" sz="1200" b="0" i="0" kern="1200" dirty="0" smtClean="0">
                <a:solidFill>
                  <a:schemeClr val="tx1"/>
                </a:solidFill>
                <a:effectLst/>
                <a:latin typeface="Arial" charset="0"/>
                <a:ea typeface="+mn-ea"/>
                <a:cs typeface="+mn-cs"/>
              </a:rPr>
              <a:t>When the Federal Housing Administration opened its doors a year later, it adopted the same practices. As a result, 98 percent of the loans the FHA insured between 1934 and 1962 went to white borrowers. The policies encouraged white flight as even neighborhoods with small numbers of African Americans were rated as "hazardous." White residents who didn't mind black neighbors found their home values decreasing as the government refused to insure mortgages for new buyers.)</a:t>
            </a:r>
          </a:p>
          <a:p>
            <a:endParaRPr lang="en-US" dirty="0"/>
          </a:p>
        </p:txBody>
      </p:sp>
      <p:sp>
        <p:nvSpPr>
          <p:cNvPr id="4" name="Slide Number Placeholder 3"/>
          <p:cNvSpPr>
            <a:spLocks noGrp="1"/>
          </p:cNvSpPr>
          <p:nvPr>
            <p:ph type="sldNum" sz="quarter" idx="10"/>
          </p:nvPr>
        </p:nvSpPr>
        <p:spPr/>
        <p:txBody>
          <a:bodyPr/>
          <a:lstStyle/>
          <a:p>
            <a:pPr>
              <a:defRPr/>
            </a:pPr>
            <a:fld id="{2BCAD893-2D5F-44DB-8C5E-5389FA672451}" type="slidenum">
              <a:rPr lang="en-US" smtClean="0"/>
              <a:pPr>
                <a:defRPr/>
              </a:pPr>
              <a:t>13</a:t>
            </a:fld>
            <a:endParaRPr lang="en-US"/>
          </a:p>
        </p:txBody>
      </p:sp>
    </p:spTree>
    <p:extLst>
      <p:ext uri="{BB962C8B-B14F-4D97-AF65-F5344CB8AC3E}">
        <p14:creationId xmlns:p14="http://schemas.microsoft.com/office/powerpoint/2010/main" val="2263679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a:prstGeom prst="rect">
            <a:avLst/>
          </a:prstGeom>
        </p:spPr>
      </p:sp>
      <p:sp>
        <p:nvSpPr>
          <p:cNvPr id="3" name="Notes Placeholder 2"/>
          <p:cNvSpPr>
            <a:spLocks noGrp="1"/>
          </p:cNvSpPr>
          <p:nvPr>
            <p:ph type="body" idx="1"/>
          </p:nvPr>
        </p:nvSpPr>
        <p:spPr/>
        <p:txBody>
          <a:bodyPr/>
          <a:lstStyle/>
          <a:p>
            <a:r>
              <a:rPr lang="en-US" b="1" dirty="0" smtClean="0"/>
              <a:t>SLIDE </a:t>
            </a:r>
            <a:r>
              <a:rPr lang="en-US" b="1" baseline="0" dirty="0" smtClean="0"/>
              <a:t>Narrative: </a:t>
            </a:r>
          </a:p>
          <a:p>
            <a:endParaRPr lang="en-US" b="1" baseline="0" dirty="0" smtClean="0"/>
          </a:p>
          <a:p>
            <a:r>
              <a:rPr lang="en-US" b="1" baseline="0" dirty="0" smtClean="0"/>
              <a:t>Our government has been and can continue to be a tool for the common good – a tool for us to come together and make great strides towards a more just and equitable society for all Americans. </a:t>
            </a:r>
            <a:endParaRPr lang="en-US" b="1" dirty="0"/>
          </a:p>
        </p:txBody>
      </p:sp>
      <p:sp>
        <p:nvSpPr>
          <p:cNvPr id="4" name="Slide Number Placeholder 3"/>
          <p:cNvSpPr>
            <a:spLocks noGrp="1"/>
          </p:cNvSpPr>
          <p:nvPr>
            <p:ph type="sldNum" sz="quarter" idx="10"/>
          </p:nvPr>
        </p:nvSpPr>
        <p:spPr/>
        <p:txBody>
          <a:bodyPr/>
          <a:lstStyle/>
          <a:p>
            <a:pPr>
              <a:defRPr/>
            </a:pPr>
            <a:fld id="{2BCAD893-2D5F-44DB-8C5E-5389FA672451}" type="slidenum">
              <a:rPr lang="en-US" smtClean="0"/>
              <a:pPr>
                <a:defRPr/>
              </a:pPr>
              <a:t>14</a:t>
            </a:fld>
            <a:endParaRPr lang="en-US"/>
          </a:p>
        </p:txBody>
      </p:sp>
    </p:spTree>
    <p:extLst>
      <p:ext uri="{BB962C8B-B14F-4D97-AF65-F5344CB8AC3E}">
        <p14:creationId xmlns:p14="http://schemas.microsoft.com/office/powerpoint/2010/main" val="2014363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a:prstGeom prst="rect">
            <a:avLst/>
          </a:prstGeom>
        </p:spPr>
      </p:sp>
      <p:sp>
        <p:nvSpPr>
          <p:cNvPr id="3" name="Notes Placeholder 2"/>
          <p:cNvSpPr>
            <a:spLocks noGrp="1"/>
          </p:cNvSpPr>
          <p:nvPr>
            <p:ph type="body" idx="1"/>
          </p:nvPr>
        </p:nvSpPr>
        <p:spPr/>
        <p:txBody>
          <a:bodyPr/>
          <a:lstStyle/>
          <a:p>
            <a:r>
              <a:rPr lang="en-US" b="1" dirty="0" smtClean="0"/>
              <a:t>SLIDE </a:t>
            </a:r>
            <a:r>
              <a:rPr lang="en-US" b="1" baseline="0" dirty="0" smtClean="0"/>
              <a:t>Narrative: </a:t>
            </a:r>
          </a:p>
          <a:p>
            <a:endParaRPr lang="en-US" b="1" baseline="0" dirty="0" smtClean="0"/>
          </a:p>
          <a:p>
            <a:r>
              <a:rPr lang="en-US" b="1" baseline="0" dirty="0" smtClean="0"/>
              <a:t>(Take notes from this discussion from participants for further examples)</a:t>
            </a:r>
          </a:p>
          <a:p>
            <a:endParaRPr lang="en-US" b="1" baseline="0" dirty="0" smtClean="0"/>
          </a:p>
          <a:p>
            <a:r>
              <a:rPr lang="en-US" b="1" baseline="0" dirty="0" smtClean="0"/>
              <a:t>Please share with us some of the ways you’ve seen and experienced government being used as a tool for justice AND for oppression/inequality? </a:t>
            </a:r>
            <a:endParaRPr lang="en-US" b="1" dirty="0" smtClean="0"/>
          </a:p>
          <a:p>
            <a:endParaRPr lang="en-US" b="1" dirty="0" smtClean="0"/>
          </a:p>
          <a:p>
            <a:r>
              <a:rPr lang="en-US" b="1" dirty="0" smtClean="0"/>
              <a:t>How has this influenced the way you hear about the role</a:t>
            </a:r>
            <a:r>
              <a:rPr lang="en-US" b="1" baseline="0" dirty="0" smtClean="0"/>
              <a:t> of government? </a:t>
            </a:r>
          </a:p>
          <a:p>
            <a:endParaRPr lang="en-US" b="1" baseline="0" dirty="0" smtClean="0"/>
          </a:p>
          <a:p>
            <a:r>
              <a:rPr lang="en-US" b="1" baseline="0" dirty="0" smtClean="0"/>
              <a:t>When government was used for a tool for justice – what was your role? Did it require an increase in civic engagement with our government? The need for increased civic-mindedness and ownership of our systems?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BCAD893-2D5F-44DB-8C5E-5389FA672451}" type="slidenum">
              <a:rPr lang="en-US" smtClean="0"/>
              <a:pPr>
                <a:defRPr/>
              </a:pPr>
              <a:t>15</a:t>
            </a:fld>
            <a:endParaRPr lang="en-US"/>
          </a:p>
        </p:txBody>
      </p:sp>
    </p:spTree>
    <p:extLst>
      <p:ext uri="{BB962C8B-B14F-4D97-AF65-F5344CB8AC3E}">
        <p14:creationId xmlns:p14="http://schemas.microsoft.com/office/powerpoint/2010/main" val="1054080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a:prstGeom prst="rect">
            <a:avLst/>
          </a:prstGeom>
        </p:spPr>
      </p:sp>
      <p:sp>
        <p:nvSpPr>
          <p:cNvPr id="3" name="Notes Placeholder 2"/>
          <p:cNvSpPr>
            <a:spLocks noGrp="1"/>
          </p:cNvSpPr>
          <p:nvPr>
            <p:ph type="body" idx="1"/>
          </p:nvPr>
        </p:nvSpPr>
        <p:spPr/>
        <p:txBody>
          <a:bodyPr/>
          <a:lstStyle/>
          <a:p>
            <a:r>
              <a:rPr lang="en-US" b="1" dirty="0" smtClean="0"/>
              <a:t>SLIDE</a:t>
            </a:r>
            <a:r>
              <a:rPr lang="en-US" b="1" baseline="0" dirty="0" smtClean="0"/>
              <a:t> Narrative: </a:t>
            </a:r>
            <a:r>
              <a:rPr lang="en-US" b="0" i="1" baseline="0" dirty="0" smtClean="0"/>
              <a:t>(Does this and the following slides lead to a clear alternative?)</a:t>
            </a:r>
          </a:p>
          <a:p>
            <a:endParaRPr lang="en-US" b="1" baseline="0" dirty="0" smtClean="0"/>
          </a:p>
          <a:p>
            <a:r>
              <a:rPr lang="en-US" b="1" baseline="0" dirty="0" smtClean="0"/>
              <a:t>We are not here to make excuses for government and how it has and continues to exacerbate racial inequity. So how can we critique these policies and systems without undermining the unique role of government needs and must play in our communities? </a:t>
            </a:r>
          </a:p>
          <a:p>
            <a:endParaRPr lang="en-US" b="1" baseline="0" dirty="0" smtClean="0"/>
          </a:p>
          <a:p>
            <a:r>
              <a:rPr lang="en-US" b="1" baseline="0" dirty="0" smtClean="0"/>
              <a:t>By using this formula for a constructive critique, we can continue to uplift the fundamental role of government  and its benefits, while still highlighting the need for change and the purpose behind it. </a:t>
            </a:r>
            <a:endParaRPr lang="en-US" b="1" dirty="0"/>
          </a:p>
        </p:txBody>
      </p:sp>
      <p:sp>
        <p:nvSpPr>
          <p:cNvPr id="4" name="Slide Number Placeholder 3"/>
          <p:cNvSpPr>
            <a:spLocks noGrp="1"/>
          </p:cNvSpPr>
          <p:nvPr>
            <p:ph type="sldNum" sz="quarter" idx="10"/>
          </p:nvPr>
        </p:nvSpPr>
        <p:spPr/>
        <p:txBody>
          <a:bodyPr/>
          <a:lstStyle/>
          <a:p>
            <a:pPr>
              <a:defRPr/>
            </a:pPr>
            <a:fld id="{2BCAD893-2D5F-44DB-8C5E-5389FA672451}" type="slidenum">
              <a:rPr lang="en-US" smtClean="0"/>
              <a:pPr>
                <a:defRPr/>
              </a:pPr>
              <a:t>16</a:t>
            </a:fld>
            <a:endParaRPr lang="en-US"/>
          </a:p>
        </p:txBody>
      </p:sp>
    </p:spTree>
    <p:extLst>
      <p:ext uri="{BB962C8B-B14F-4D97-AF65-F5344CB8AC3E}">
        <p14:creationId xmlns:p14="http://schemas.microsoft.com/office/powerpoint/2010/main" val="1698704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xfrm>
            <a:off x="1262063" y="720725"/>
            <a:ext cx="4797425" cy="3598863"/>
          </a:xfrm>
          <a:prstGeom prst="rect">
            <a:avLst/>
          </a:prstGeom>
          <a:ln/>
        </p:spPr>
      </p:sp>
      <p:sp>
        <p:nvSpPr>
          <p:cNvPr id="216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SLIDE Narrative: </a:t>
            </a:r>
          </a:p>
          <a:p>
            <a:endParaRPr lang="en-US" b="1" dirty="0" smtClean="0"/>
          </a:p>
          <a:p>
            <a:r>
              <a:rPr lang="en-US" b="1" dirty="0" smtClean="0"/>
              <a:t>So do you hear any of the dominant frames around government in here?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xfrm>
            <a:off x="1262063" y="720725"/>
            <a:ext cx="4797425" cy="3598863"/>
          </a:xfrm>
          <a:prstGeom prst="rect">
            <a:avLst/>
          </a:prstGeom>
          <a:ln/>
        </p:spPr>
      </p:sp>
      <p:sp>
        <p:nvSpPr>
          <p:cNvPr id="216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1262063" y="720725"/>
            <a:ext cx="4797425" cy="3598863"/>
          </a:xfrm>
          <a:prstGeom prst="rect">
            <a:avLst/>
          </a:prstGeom>
          <a:ln/>
        </p:spPr>
      </p:sp>
      <p:sp>
        <p:nvSpPr>
          <p:cNvPr id="218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a:prstGeom prst="rect">
            <a:avLst/>
          </a:prstGeo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a:buNone/>
              <a:tabLst/>
              <a:defRPr/>
            </a:pPr>
            <a:r>
              <a:rPr lang="en-US" sz="1200" b="1" kern="1200" dirty="0" smtClean="0">
                <a:solidFill>
                  <a:schemeClr val="bg1"/>
                </a:solidFill>
                <a:latin typeface="Arial" charset="0"/>
              </a:rPr>
              <a:t>SLIDE</a:t>
            </a:r>
            <a:r>
              <a:rPr lang="en-US" sz="1200" b="1" kern="1200" baseline="0" dirty="0" smtClean="0">
                <a:solidFill>
                  <a:schemeClr val="bg1"/>
                </a:solidFill>
                <a:latin typeface="Arial" charset="0"/>
              </a:rPr>
              <a:t> Narrative: </a:t>
            </a:r>
          </a:p>
          <a:p>
            <a:pPr marL="0" marR="0" indent="0" algn="l" defTabSz="914400" rtl="0" eaLnBrk="0" fontAlgn="base" latinLnBrk="0" hangingPunct="0">
              <a:lnSpc>
                <a:spcPct val="100000"/>
              </a:lnSpc>
              <a:spcBef>
                <a:spcPct val="30000"/>
              </a:spcBef>
              <a:spcAft>
                <a:spcPct val="0"/>
              </a:spcAft>
              <a:buClrTx/>
              <a:buSzTx/>
              <a:buFont typeface="Arial"/>
              <a:buNone/>
              <a:tabLst/>
              <a:defRPr/>
            </a:pPr>
            <a:endParaRPr lang="en-US" sz="1200" b="1" kern="1200" baseline="0" dirty="0" smtClean="0">
              <a:solidFill>
                <a:schemeClr val="bg1"/>
              </a:solidFill>
              <a:latin typeface="Arial" charset="0"/>
            </a:endParaRPr>
          </a:p>
          <a:p>
            <a:pPr marL="0" marR="0" indent="0" algn="l" defTabSz="914400" rtl="0" eaLnBrk="0" fontAlgn="base" latinLnBrk="0" hangingPunct="0">
              <a:lnSpc>
                <a:spcPct val="100000"/>
              </a:lnSpc>
              <a:spcBef>
                <a:spcPct val="30000"/>
              </a:spcBef>
              <a:spcAft>
                <a:spcPct val="0"/>
              </a:spcAft>
              <a:buClrTx/>
              <a:buSzTx/>
              <a:buFont typeface="Arial"/>
              <a:buNone/>
              <a:tabLst/>
              <a:defRPr/>
            </a:pPr>
            <a:r>
              <a:rPr lang="en-US" sz="1200" b="1" kern="1200" baseline="0" dirty="0" smtClean="0">
                <a:solidFill>
                  <a:schemeClr val="bg1"/>
                </a:solidFill>
                <a:latin typeface="Arial" charset="0"/>
              </a:rPr>
              <a:t>Our history is embedded with contradictions – starting with our founding documents. Our declaration that all men are created equal yet are not seen or treated as equal. </a:t>
            </a:r>
            <a:r>
              <a:rPr lang="en-US" sz="1200" b="1" u="none" kern="1200" baseline="0" dirty="0" smtClean="0">
                <a:solidFill>
                  <a:srgbClr val="FFFF00"/>
                </a:solidFill>
                <a:latin typeface="Arial" charset="0"/>
              </a:rPr>
              <a:t>As we have worked to perfect our democracy and our founding principles, it has required our constant attention. </a:t>
            </a:r>
            <a:r>
              <a:rPr lang="en-US" sz="1200" b="1" kern="1200" baseline="0" dirty="0" smtClean="0">
                <a:solidFill>
                  <a:schemeClr val="bg1"/>
                </a:solidFill>
                <a:latin typeface="Arial" charset="0"/>
              </a:rPr>
              <a:t>Living up to this promise has required constant attention to the intersection of race and the role of government. </a:t>
            </a:r>
          </a:p>
        </p:txBody>
      </p:sp>
      <p:sp>
        <p:nvSpPr>
          <p:cNvPr id="4" name="Slide Number Placeholder 3"/>
          <p:cNvSpPr>
            <a:spLocks noGrp="1"/>
          </p:cNvSpPr>
          <p:nvPr>
            <p:ph type="sldNum" sz="quarter" idx="10"/>
          </p:nvPr>
        </p:nvSpPr>
        <p:spPr/>
        <p:txBody>
          <a:bodyPr/>
          <a:lstStyle/>
          <a:p>
            <a:pPr>
              <a:defRPr/>
            </a:pPr>
            <a:fld id="{2BCAD893-2D5F-44DB-8C5E-5389FA672451}" type="slidenum">
              <a:rPr lang="en-US" smtClean="0"/>
              <a:pPr>
                <a:defRPr/>
              </a:pPr>
              <a:t>2</a:t>
            </a:fld>
            <a:endParaRPr lang="en-US"/>
          </a:p>
        </p:txBody>
      </p:sp>
    </p:spTree>
    <p:extLst>
      <p:ext uri="{BB962C8B-B14F-4D97-AF65-F5344CB8AC3E}">
        <p14:creationId xmlns:p14="http://schemas.microsoft.com/office/powerpoint/2010/main" val="3083681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1262063" y="720725"/>
            <a:ext cx="4797425" cy="3598863"/>
          </a:xfrm>
          <a:prstGeom prst="rect">
            <a:avLst/>
          </a:prstGeom>
          <a:ln/>
        </p:spPr>
      </p:sp>
      <p:sp>
        <p:nvSpPr>
          <p:cNvPr id="218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a:prstGeom prst="rect">
            <a:avLst/>
          </a:prstGeom>
        </p:spPr>
      </p:sp>
      <p:sp>
        <p:nvSpPr>
          <p:cNvPr id="3" name="Notes Placeholder 2"/>
          <p:cNvSpPr>
            <a:spLocks noGrp="1"/>
          </p:cNvSpPr>
          <p:nvPr>
            <p:ph type="body" idx="1"/>
          </p:nvPr>
        </p:nvSpPr>
        <p:spPr/>
        <p:txBody>
          <a:bodyPr/>
          <a:lstStyle/>
          <a:p>
            <a:r>
              <a:rPr lang="en-US" b="1" u="none" dirty="0" smtClean="0"/>
              <a:t>SLIDE</a:t>
            </a:r>
            <a:r>
              <a:rPr lang="en-US" b="1" u="none" baseline="0" dirty="0" smtClean="0"/>
              <a:t> Narrative: </a:t>
            </a:r>
          </a:p>
          <a:p>
            <a:endParaRPr lang="en-US" b="1" u="non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u="none" kern="1200" dirty="0" smtClean="0">
                <a:solidFill>
                  <a:schemeClr val="tx1"/>
                </a:solidFill>
                <a:latin typeface="Arial" charset="0"/>
                <a:ea typeface="+mn-ea"/>
                <a:cs typeface="+mn-cs"/>
              </a:rPr>
              <a:t>Right here in Oregon, the PSJ,</a:t>
            </a:r>
            <a:r>
              <a:rPr lang="en-US" sz="1200" b="1" u="none" kern="1200" baseline="0" dirty="0" smtClean="0">
                <a:solidFill>
                  <a:schemeClr val="tx1"/>
                </a:solidFill>
                <a:latin typeface="Arial" charset="0"/>
                <a:ea typeface="+mn-ea"/>
                <a:cs typeface="+mn-cs"/>
              </a:rPr>
              <a:t> we think, is trying to do this, reset the goals of this system.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The paper thoughtfully challenges each field to develop a more holistic vision for change. The research about the most effective ways to reduce crime is clear. We can simultaneously reduce our over-reliance on incarceration, improve public safety outcomes, and strengthen the support systems and services for people harmed by crime. We need to embrace a new public safety policy paradigm.</a:t>
            </a:r>
            <a:endParaRPr kumimoji="0" lang="en-US" sz="1200" b="1" i="0" u="none" strike="noStrike" kern="1200" cap="none" spc="0" normalizeH="0" baseline="0" noProof="0" dirty="0" smtClean="0">
              <a:ln>
                <a:noFill/>
              </a:ln>
              <a:solidFill>
                <a:srgbClr val="000000"/>
              </a:solidFill>
              <a:effectLst/>
              <a:uLnTx/>
              <a:uFillTx/>
              <a:latin typeface="Arial" charset="0"/>
              <a:ea typeface="+mn-ea"/>
              <a:cs typeface="+mn-cs"/>
            </a:endParaRPr>
          </a:p>
          <a:p>
            <a:endParaRPr lang="en-US" b="1" u="none" dirty="0"/>
          </a:p>
        </p:txBody>
      </p:sp>
      <p:sp>
        <p:nvSpPr>
          <p:cNvPr id="4" name="Slide Number Placeholder 3"/>
          <p:cNvSpPr>
            <a:spLocks noGrp="1"/>
          </p:cNvSpPr>
          <p:nvPr>
            <p:ph type="sldNum" sz="quarter" idx="10"/>
          </p:nvPr>
        </p:nvSpPr>
        <p:spPr/>
        <p:txBody>
          <a:bodyPr/>
          <a:lstStyle/>
          <a:p>
            <a:pPr>
              <a:defRPr/>
            </a:pPr>
            <a:fld id="{2BCAD893-2D5F-44DB-8C5E-5389FA672451}" type="slidenum">
              <a:rPr lang="en-US" smtClean="0"/>
              <a:pPr>
                <a:defRPr/>
              </a:pPr>
              <a:t>21</a:t>
            </a:fld>
            <a:endParaRPr lang="en-US"/>
          </a:p>
        </p:txBody>
      </p:sp>
    </p:spTree>
    <p:extLst>
      <p:ext uri="{BB962C8B-B14F-4D97-AF65-F5344CB8AC3E}">
        <p14:creationId xmlns:p14="http://schemas.microsoft.com/office/powerpoint/2010/main" val="1504616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a:prstGeom prst="rect">
            <a:avLst/>
          </a:prstGeo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charset="0"/>
                <a:ea typeface="+mn-ea"/>
                <a:cs typeface="+mn-cs"/>
              </a:rPr>
              <a:t>SLIDE</a:t>
            </a:r>
            <a:r>
              <a:rPr lang="en-US" sz="1200" b="1" kern="1200" baseline="0" dirty="0" smtClean="0">
                <a:solidFill>
                  <a:schemeClr val="tx1"/>
                </a:solidFill>
                <a:effectLst/>
                <a:latin typeface="Arial" charset="0"/>
                <a:ea typeface="+mn-ea"/>
                <a:cs typeface="+mn-cs"/>
              </a:rPr>
              <a:t> Narrative: </a:t>
            </a:r>
            <a:endParaRPr lang="en-US" sz="1200" b="1" kern="1200" dirty="0" smtClean="0">
              <a:solidFill>
                <a:schemeClr val="tx1"/>
              </a:solidFill>
              <a:effectLst/>
              <a:latin typeface="Arial" charset="0"/>
              <a:ea typeface="+mn-ea"/>
              <a:cs typeface="+mn-cs"/>
            </a:endParaRPr>
          </a:p>
          <a:p>
            <a:endParaRPr lang="en-US" sz="1200" b="1"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Understanding that robust,</a:t>
            </a:r>
            <a:r>
              <a:rPr lang="en-US" sz="1200" b="1" kern="1200" baseline="0" dirty="0" smtClean="0">
                <a:solidFill>
                  <a:schemeClr val="tx1"/>
                </a:solidFill>
                <a:effectLst/>
                <a:latin typeface="Arial" charset="0"/>
                <a:ea typeface="+mn-ea"/>
                <a:cs typeface="+mn-cs"/>
              </a:rPr>
              <a:t> supported and correctly-focused public systems can and have been used for shared prosperity and racial equity, part of the solution moving forward is to uphold a tool we already have and built together– our government. </a:t>
            </a:r>
            <a:endParaRPr lang="en-US" sz="1200" b="1" kern="1200" dirty="0" smtClean="0">
              <a:solidFill>
                <a:schemeClr val="tx1"/>
              </a:solidFill>
              <a:effectLst/>
              <a:latin typeface="Arial" charset="0"/>
              <a:ea typeface="+mn-ea"/>
              <a:cs typeface="+mn-cs"/>
            </a:endParaRPr>
          </a:p>
          <a:p>
            <a:endParaRPr lang="en-US" sz="1200" kern="1200" dirty="0" smtClean="0">
              <a:solidFill>
                <a:schemeClr val="tx1"/>
              </a:solidFill>
              <a:effectLst/>
              <a:latin typeface="Arial" charset="0"/>
              <a:ea typeface="+mn-ea"/>
              <a:cs typeface="+mn-cs"/>
            </a:endParaRPr>
          </a:p>
          <a:p>
            <a:endParaRPr lang="en-US"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2BCAD893-2D5F-44DB-8C5E-5389FA672451}" type="slidenum">
              <a:rPr lang="en-US" smtClean="0"/>
              <a:pPr>
                <a:defRPr/>
              </a:pPr>
              <a:t>22</a:t>
            </a:fld>
            <a:endParaRPr lang="en-US"/>
          </a:p>
        </p:txBody>
      </p:sp>
    </p:spTree>
    <p:extLst>
      <p:ext uri="{BB962C8B-B14F-4D97-AF65-F5344CB8AC3E}">
        <p14:creationId xmlns:p14="http://schemas.microsoft.com/office/powerpoint/2010/main" val="2453864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a:prstGeom prst="rect">
            <a:avLst/>
          </a:prstGeom>
        </p:spPr>
      </p:sp>
      <p:sp>
        <p:nvSpPr>
          <p:cNvPr id="3" name="Notes Placeholder 2"/>
          <p:cNvSpPr>
            <a:spLocks noGrp="1"/>
          </p:cNvSpPr>
          <p:nvPr>
            <p:ph type="body" idx="1"/>
          </p:nvPr>
        </p:nvSpPr>
        <p:spPr/>
        <p:txBody>
          <a:bodyPr/>
          <a:lstStyle/>
          <a:p>
            <a:r>
              <a:rPr lang="en-US" b="1" dirty="0" smtClean="0"/>
              <a:t>SLIDE Narrative: </a:t>
            </a:r>
          </a:p>
          <a:p>
            <a:endParaRPr lang="en-US" b="1" dirty="0" smtClean="0"/>
          </a:p>
          <a:p>
            <a:r>
              <a:rPr lang="en-US" b="1" dirty="0" smtClean="0"/>
              <a:t>So as we think about the cultural</a:t>
            </a:r>
            <a:r>
              <a:rPr lang="en-US" b="1" baseline="0" dirty="0" smtClean="0"/>
              <a:t> narratives and the public’s perception around the role of government, a lot of discourse is also either directly or indirectly about race. So when we are talking to people about public programs and systems, we need to be aware of what else we may be triggering (animate to cartoon). </a:t>
            </a:r>
            <a:endParaRPr lang="en-US" b="1" dirty="0" smtClean="0"/>
          </a:p>
          <a:p>
            <a:endParaRPr lang="en-US" b="0" dirty="0" smtClean="0"/>
          </a:p>
          <a:p>
            <a:endParaRPr lang="en-US" u="sng" dirty="0">
              <a:solidFill>
                <a:srgbClr val="FFFF00"/>
              </a:solidFill>
            </a:endParaRPr>
          </a:p>
        </p:txBody>
      </p:sp>
      <p:sp>
        <p:nvSpPr>
          <p:cNvPr id="4" name="Slide Number Placeholder 3"/>
          <p:cNvSpPr>
            <a:spLocks noGrp="1"/>
          </p:cNvSpPr>
          <p:nvPr>
            <p:ph type="sldNum" sz="quarter" idx="10"/>
          </p:nvPr>
        </p:nvSpPr>
        <p:spPr/>
        <p:txBody>
          <a:bodyPr/>
          <a:lstStyle/>
          <a:p>
            <a:pPr>
              <a:defRPr/>
            </a:pPr>
            <a:fld id="{2BCAD893-2D5F-44DB-8C5E-5389FA672451}" type="slidenum">
              <a:rPr lang="en-US" smtClean="0"/>
              <a:pPr>
                <a:defRPr/>
              </a:pPr>
              <a:t>23</a:t>
            </a:fld>
            <a:endParaRPr lang="en-US"/>
          </a:p>
        </p:txBody>
      </p:sp>
    </p:spTree>
    <p:extLst>
      <p:ext uri="{BB962C8B-B14F-4D97-AF65-F5344CB8AC3E}">
        <p14:creationId xmlns:p14="http://schemas.microsoft.com/office/powerpoint/2010/main" val="3642468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a:prstGeom prst="rect">
            <a:avLst/>
          </a:prstGeo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Arial" charset="0"/>
                <a:ea typeface="+mn-ea"/>
                <a:cs typeface="+mn-cs"/>
              </a:rPr>
              <a:t>SLIDE Narrative:</a:t>
            </a:r>
          </a:p>
          <a:p>
            <a:endParaRPr lang="en-US" sz="1200" b="1" i="0" kern="1200" dirty="0" smtClean="0">
              <a:solidFill>
                <a:schemeClr val="tx1"/>
              </a:solidFill>
              <a:effectLst/>
              <a:latin typeface="Arial" charset="0"/>
              <a:ea typeface="+mn-ea"/>
              <a:cs typeface="+mn-cs"/>
            </a:endParaRPr>
          </a:p>
          <a:p>
            <a:r>
              <a:rPr lang="en-US" sz="1200" b="1" i="0" kern="1200" dirty="0" smtClean="0">
                <a:solidFill>
                  <a:schemeClr val="tx1"/>
                </a:solidFill>
                <a:effectLst/>
                <a:latin typeface="Arial" charset="0"/>
                <a:ea typeface="+mn-ea"/>
                <a:cs typeface="+mn-cs"/>
              </a:rPr>
              <a:t>For</a:t>
            </a:r>
            <a:r>
              <a:rPr lang="en-US" sz="1200" b="1" i="0" kern="1200" baseline="0" dirty="0" smtClean="0">
                <a:solidFill>
                  <a:schemeClr val="tx1"/>
                </a:solidFill>
                <a:effectLst/>
                <a:latin typeface="Arial" charset="0"/>
                <a:ea typeface="+mn-ea"/>
                <a:cs typeface="+mn-cs"/>
              </a:rPr>
              <a:t> example, we’ve seen in the news the implicit and explicit racialization of welfare -  going back to the 80’s during the Reagan administration and now with President Obama’s work requirements for welfare reform and referring to the President as the “food stamp” president. </a:t>
            </a:r>
          </a:p>
          <a:p>
            <a:endParaRPr lang="en-US" sz="1200" i="0" kern="1200" dirty="0" smtClean="0">
              <a:solidFill>
                <a:schemeClr val="tx1"/>
              </a:solidFill>
              <a:effectLst/>
              <a:latin typeface="Arial" charset="0"/>
              <a:ea typeface="+mn-ea"/>
              <a:cs typeface="+mn-cs"/>
            </a:endParaRPr>
          </a:p>
          <a:p>
            <a:r>
              <a:rPr lang="en-US" sz="1200" b="1" i="0" kern="1200" dirty="0" smtClean="0">
                <a:solidFill>
                  <a:schemeClr val="tx1"/>
                </a:solidFill>
                <a:effectLst/>
                <a:latin typeface="Arial" charset="0"/>
                <a:ea typeface="+mn-ea"/>
                <a:cs typeface="+mn-cs"/>
              </a:rPr>
              <a:t>If we see our government as not for us but for them –we have lost the connection between what government is and are stuck in what it isn’t – there</a:t>
            </a:r>
            <a:r>
              <a:rPr lang="en-US" sz="1200" b="1" i="0" kern="1200" baseline="0" dirty="0" smtClean="0">
                <a:solidFill>
                  <a:schemeClr val="tx1"/>
                </a:solidFill>
                <a:effectLst/>
                <a:latin typeface="Arial" charset="0"/>
                <a:ea typeface="+mn-ea"/>
                <a:cs typeface="+mn-cs"/>
              </a:rPr>
              <a:t> will be a challenge in support for </a:t>
            </a:r>
            <a:r>
              <a:rPr lang="en-US" sz="1200" b="1" i="0" kern="1200" dirty="0" smtClean="0">
                <a:solidFill>
                  <a:schemeClr val="tx1"/>
                </a:solidFill>
                <a:effectLst/>
                <a:latin typeface="Arial" charset="0"/>
                <a:ea typeface="+mn-ea"/>
                <a:cs typeface="+mn-cs"/>
              </a:rPr>
              <a:t>public solutions that provide prosperity for all Americans as we will continue to view our relationship in a limited role – as consumers. We will want to know why we are paying into a system that we believe does not provide</a:t>
            </a:r>
            <a:r>
              <a:rPr lang="en-US" sz="1200" b="1" i="0" kern="1200" baseline="0" dirty="0" smtClean="0">
                <a:solidFill>
                  <a:schemeClr val="tx1"/>
                </a:solidFill>
                <a:effectLst/>
                <a:latin typeface="Arial" charset="0"/>
                <a:ea typeface="+mn-ea"/>
                <a:cs typeface="+mn-cs"/>
              </a:rPr>
              <a:t> “us” with the same benefits as “them”. </a:t>
            </a:r>
            <a:endParaRPr lang="en-US" sz="1200" b="1" i="0" kern="1200" dirty="0" smtClean="0">
              <a:solidFill>
                <a:schemeClr val="tx1"/>
              </a:solidFill>
              <a:effectLst/>
              <a:latin typeface="Arial" charset="0"/>
              <a:ea typeface="+mn-ea"/>
              <a:cs typeface="+mn-cs"/>
            </a:endParaRPr>
          </a:p>
          <a:p>
            <a:endParaRPr lang="en-US" sz="1200" kern="1200" dirty="0" smtClean="0">
              <a:solidFill>
                <a:schemeClr val="tx1"/>
              </a:solidFill>
              <a:effectLst/>
              <a:latin typeface="Arial" charset="0"/>
              <a:ea typeface="+mn-ea"/>
              <a:cs typeface="+mn-cs"/>
            </a:endParaRPr>
          </a:p>
          <a:p>
            <a:r>
              <a:rPr lang="en-US" sz="1200" u="sng" kern="1200" dirty="0" smtClean="0">
                <a:solidFill>
                  <a:schemeClr val="tx1"/>
                </a:solidFill>
                <a:effectLst/>
                <a:latin typeface="Arial" charset="0"/>
                <a:ea typeface="+mn-ea"/>
                <a:cs typeface="+mn-cs"/>
              </a:rPr>
              <a:t>http://</a:t>
            </a:r>
            <a:r>
              <a:rPr lang="en-US" sz="1200" u="sng" kern="1200" dirty="0" err="1" smtClean="0">
                <a:solidFill>
                  <a:schemeClr val="tx1"/>
                </a:solidFill>
                <a:effectLst/>
                <a:latin typeface="Arial" charset="0"/>
                <a:ea typeface="+mn-ea"/>
                <a:cs typeface="+mn-cs"/>
              </a:rPr>
              <a:t>campaignstops.blogs.nytimes.com</a:t>
            </a:r>
            <a:r>
              <a:rPr lang="en-US" sz="1200" u="sng" kern="1200" dirty="0" smtClean="0">
                <a:solidFill>
                  <a:schemeClr val="tx1"/>
                </a:solidFill>
                <a:effectLst/>
                <a:latin typeface="Arial" charset="0"/>
                <a:ea typeface="+mn-ea"/>
                <a:cs typeface="+mn-cs"/>
              </a:rPr>
              <a:t>/2012/08/27/making-the-election-about-race/?</a:t>
            </a:r>
            <a:r>
              <a:rPr lang="en-US" sz="1200" u="sng" kern="1200" dirty="0" err="1" smtClean="0">
                <a:solidFill>
                  <a:schemeClr val="tx1"/>
                </a:solidFill>
                <a:effectLst/>
                <a:latin typeface="Arial" charset="0"/>
                <a:ea typeface="+mn-ea"/>
                <a:cs typeface="+mn-cs"/>
              </a:rPr>
              <a:t>nl</a:t>
            </a:r>
            <a:r>
              <a:rPr lang="en-US" sz="1200" u="sng" kern="1200" dirty="0" smtClean="0">
                <a:solidFill>
                  <a:schemeClr val="tx1"/>
                </a:solidFill>
                <a:effectLst/>
                <a:latin typeface="Arial" charset="0"/>
                <a:ea typeface="+mn-ea"/>
                <a:cs typeface="+mn-cs"/>
              </a:rPr>
              <a:t>=</a:t>
            </a:r>
            <a:r>
              <a:rPr lang="en-US" sz="1200" u="sng" kern="1200" dirty="0" err="1" smtClean="0">
                <a:solidFill>
                  <a:schemeClr val="tx1"/>
                </a:solidFill>
                <a:effectLst/>
                <a:latin typeface="Arial" charset="0"/>
                <a:ea typeface="+mn-ea"/>
                <a:cs typeface="+mn-cs"/>
              </a:rPr>
              <a:t>todaysheadlines&amp;emc</a:t>
            </a:r>
            <a:r>
              <a:rPr lang="en-US" sz="1200" u="sng" kern="1200" dirty="0" smtClean="0">
                <a:solidFill>
                  <a:schemeClr val="tx1"/>
                </a:solidFill>
                <a:effectLst/>
                <a:latin typeface="Arial" charset="0"/>
                <a:ea typeface="+mn-ea"/>
                <a:cs typeface="+mn-cs"/>
              </a:rPr>
              <a:t>=edit_th_20120827 – analytic view from NYT</a:t>
            </a:r>
            <a:r>
              <a:rPr lang="en-US" sz="1200" u="sng" kern="1200" baseline="0" dirty="0" smtClean="0">
                <a:solidFill>
                  <a:schemeClr val="tx1"/>
                </a:solidFill>
                <a:effectLst/>
                <a:latin typeface="Arial" charset="0"/>
                <a:ea typeface="+mn-ea"/>
                <a:cs typeface="+mn-cs"/>
              </a:rPr>
              <a:t> article </a:t>
            </a:r>
            <a:endParaRPr lang="en-US" sz="1200" u="sng" kern="1200" dirty="0" smtClean="0">
              <a:solidFill>
                <a:schemeClr val="tx1"/>
              </a:solidFill>
              <a:effectLst/>
              <a:latin typeface="Arial" charset="0"/>
              <a:ea typeface="+mn-ea"/>
              <a:cs typeface="+mn-cs"/>
            </a:endParaRPr>
          </a:p>
          <a:p>
            <a:endParaRPr lang="en-US" sz="1200" kern="1200" dirty="0" smtClean="0">
              <a:solidFill>
                <a:schemeClr val="tx1"/>
              </a:solidFill>
              <a:effectLst/>
              <a:latin typeface="Arial" charset="0"/>
              <a:ea typeface="+mn-ea"/>
              <a:cs typeface="+mn-cs"/>
            </a:endParaRP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Romney’s Medicare ad is designed to undermine that relatively modest but potentially crucial advantage. It is artfully constructed to turn the issue of health care into a battle over limited tax dollars between a largely white population of seniors on Medicare and a disproportionately minority population of the currently uninsured who would get health coverage under </a:t>
            </a:r>
            <a:r>
              <a:rPr lang="en-US" sz="1200" kern="1200" dirty="0" err="1" smtClean="0">
                <a:solidFill>
                  <a:schemeClr val="tx1"/>
                </a:solidFill>
                <a:effectLst/>
                <a:latin typeface="Arial" charset="0"/>
                <a:ea typeface="+mn-ea"/>
                <a:cs typeface="+mn-cs"/>
              </a:rPr>
              <a:t>Obamacare</a:t>
            </a:r>
            <a:r>
              <a:rPr lang="en-US" sz="1200" kern="1200" dirty="0" smtClean="0">
                <a:solidFill>
                  <a:schemeClr val="tx1"/>
                </a:solidFill>
                <a:effectLst/>
                <a:latin typeface="Arial" charset="0"/>
                <a:ea typeface="+mn-ea"/>
                <a:cs typeface="+mn-cs"/>
              </a:rPr>
              <a:t>.</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“You can tell they” — the welfare ads— “are landing punches,” Steven Law, president of the Republican super PAC American Crossroads, told the Wall Street Journal. Law’s focus group and polling research suggest that the theme is not necessarily going to work. “The economy is so lousy for middle-income Americans that the same people who chafe at the rise of welfare dependency under Obama don’t automatically default to a ‘get-a-job’ attitude — because they know there are no jobs.”</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As the head of a tax-exempt 501(c)4 independent expenditure committee, Law cannot coordinate campaign strategy directly with the Romney campaign. Nonetheless, he is sending a warning. The welfare theme, Law said, “needs to be done sensitively. Right now it may be more of an economic issue than a values issue: In other words, more people on welfare is another disturbing symptom of Obama’s broken-down economy, rather than an indictment of those who are on welfare or the culture as a whole.”</a:t>
            </a:r>
          </a:p>
        </p:txBody>
      </p:sp>
      <p:sp>
        <p:nvSpPr>
          <p:cNvPr id="4" name="Slide Number Placeholder 3"/>
          <p:cNvSpPr>
            <a:spLocks noGrp="1"/>
          </p:cNvSpPr>
          <p:nvPr>
            <p:ph type="sldNum" sz="quarter" idx="10"/>
          </p:nvPr>
        </p:nvSpPr>
        <p:spPr/>
        <p:txBody>
          <a:bodyPr/>
          <a:lstStyle/>
          <a:p>
            <a:pPr>
              <a:defRPr/>
            </a:pPr>
            <a:fld id="{2BCAD893-2D5F-44DB-8C5E-5389FA672451}" type="slidenum">
              <a:rPr lang="en-US" smtClean="0"/>
              <a:pPr>
                <a:defRPr/>
              </a:pPr>
              <a:t>24</a:t>
            </a:fld>
            <a:endParaRPr lang="en-US"/>
          </a:p>
        </p:txBody>
      </p:sp>
    </p:spTree>
    <p:extLst>
      <p:ext uri="{BB962C8B-B14F-4D97-AF65-F5344CB8AC3E}">
        <p14:creationId xmlns:p14="http://schemas.microsoft.com/office/powerpoint/2010/main" val="2311921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a:prstGeom prst="rect">
            <a:avLst/>
          </a:prstGeo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charset="0"/>
                <a:ea typeface="+mn-ea"/>
                <a:cs typeface="+mn-cs"/>
              </a:rPr>
              <a:t>SLIDE</a:t>
            </a:r>
            <a:r>
              <a:rPr lang="en-US" sz="1200" b="1" kern="1200" baseline="0" dirty="0" smtClean="0">
                <a:solidFill>
                  <a:schemeClr val="tx1"/>
                </a:solidFill>
                <a:effectLst/>
                <a:latin typeface="Arial" charset="0"/>
                <a:ea typeface="+mn-ea"/>
                <a:cs typeface="+mn-cs"/>
              </a:rPr>
              <a:t> Narrative: </a:t>
            </a:r>
          </a:p>
          <a:p>
            <a:endParaRPr lang="en-US" sz="1200" b="1" kern="1200" baseline="0" dirty="0" smtClean="0">
              <a:solidFill>
                <a:schemeClr val="tx1"/>
              </a:solidFill>
              <a:effectLst/>
              <a:latin typeface="Arial" charset="0"/>
              <a:ea typeface="+mn-ea"/>
              <a:cs typeface="+mn-cs"/>
            </a:endParaRPr>
          </a:p>
          <a:p>
            <a:r>
              <a:rPr lang="en-US" sz="1200" b="1" kern="1200" baseline="0" dirty="0" smtClean="0">
                <a:solidFill>
                  <a:schemeClr val="tx1"/>
                </a:solidFill>
                <a:effectLst/>
                <a:latin typeface="Arial" charset="0"/>
                <a:ea typeface="+mn-ea"/>
                <a:cs typeface="+mn-cs"/>
              </a:rPr>
              <a:t>Reflection/Transition point</a:t>
            </a:r>
          </a:p>
          <a:p>
            <a:endParaRPr lang="en-US" sz="1200" b="1" kern="1200" baseline="0" dirty="0" smtClean="0">
              <a:solidFill>
                <a:schemeClr val="tx1"/>
              </a:solidFill>
              <a:effectLst/>
              <a:latin typeface="Arial" charset="0"/>
              <a:ea typeface="+mn-ea"/>
              <a:cs typeface="+mn-cs"/>
            </a:endParaRPr>
          </a:p>
          <a:p>
            <a:endParaRPr lang="en-US" sz="1200" b="1" kern="1200" baseline="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So how </a:t>
            </a:r>
            <a:r>
              <a:rPr lang="en-US" sz="1200" b="1" kern="1200" baseline="0" dirty="0" smtClean="0">
                <a:solidFill>
                  <a:schemeClr val="tx1"/>
                </a:solidFill>
                <a:effectLst/>
                <a:latin typeface="Arial" charset="0"/>
                <a:ea typeface="+mn-ea"/>
                <a:cs typeface="+mn-cs"/>
              </a:rPr>
              <a:t>do we learn from our history, the field and each other about making the case for the role of government in reducing the racialization of our public systems and programs? </a:t>
            </a:r>
            <a:endParaRPr lang="en-US" sz="1200" b="1"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2BCAD893-2D5F-44DB-8C5E-5389FA672451}" type="slidenum">
              <a:rPr lang="en-US" smtClean="0"/>
              <a:pPr>
                <a:defRPr/>
              </a:pPr>
              <a:t>25</a:t>
            </a:fld>
            <a:endParaRPr lang="en-US"/>
          </a:p>
        </p:txBody>
      </p:sp>
    </p:spTree>
    <p:extLst>
      <p:ext uri="{BB962C8B-B14F-4D97-AF65-F5344CB8AC3E}">
        <p14:creationId xmlns:p14="http://schemas.microsoft.com/office/powerpoint/2010/main" val="2311921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a:prstGeom prst="rect">
            <a:avLst/>
          </a:prstGeom>
        </p:spPr>
      </p:sp>
      <p:sp>
        <p:nvSpPr>
          <p:cNvPr id="3" name="Notes Placeholder 2"/>
          <p:cNvSpPr>
            <a:spLocks noGrp="1"/>
          </p:cNvSpPr>
          <p:nvPr>
            <p:ph type="body" idx="1"/>
          </p:nvPr>
        </p:nvSpPr>
        <p:spPr/>
        <p:txBody>
          <a:bodyPr>
            <a:normAutofit fontScale="92500"/>
          </a:bodyPr>
          <a:lstStyle/>
          <a:p>
            <a:pPr marL="342900" indent="0">
              <a:buSzPct val="100000"/>
              <a:buFont typeface="+mj-lt"/>
              <a:buNone/>
              <a:defRPr/>
            </a:pPr>
            <a:r>
              <a:rPr lang="en-US" b="1" dirty="0" smtClean="0"/>
              <a:t>SLIDE</a:t>
            </a:r>
            <a:r>
              <a:rPr lang="en-US" b="1" baseline="0" dirty="0" smtClean="0"/>
              <a:t> Narrative: </a:t>
            </a:r>
          </a:p>
          <a:p>
            <a:pPr marL="342900" indent="0">
              <a:buSzPct val="100000"/>
              <a:buFont typeface="+mj-lt"/>
              <a:buNone/>
              <a:defRPr/>
            </a:pPr>
            <a:endParaRPr lang="en-US" b="0" i="1" baseline="0" dirty="0" smtClean="0"/>
          </a:p>
          <a:p>
            <a:pPr marL="342900" indent="0">
              <a:buSzPct val="100000"/>
              <a:buFont typeface="+mj-lt"/>
              <a:buNone/>
              <a:defRPr/>
            </a:pPr>
            <a:r>
              <a:rPr lang="en-US" b="0" i="1" baseline="0" dirty="0" err="1" smtClean="0"/>
              <a:t>Lary</a:t>
            </a:r>
            <a:r>
              <a:rPr lang="en-US" b="0" i="1" baseline="0" dirty="0" smtClean="0"/>
              <a:t>- what does this mean? I am puzzled. Overarching parallels – similar challenges – discovered in our particular research in government. If it’s true – begins to point to these overarching ideas to move forward on both challenges – if you can get people there, it is easier to make the case. Needs a title: common challenges? Moving beyond and go into the solution space. Potential role for government – how does government perpetuate systemic inequities. Third column – that put the first two together in a common framing. This assumes a strong familiarity with your government research – may need a refresher. Assumes you already have government buy in. </a:t>
            </a:r>
          </a:p>
          <a:p>
            <a:pPr marL="342900" indent="0">
              <a:buSzPct val="100000"/>
              <a:buFont typeface="+mj-lt"/>
              <a:buNone/>
              <a:defRPr/>
            </a:pPr>
            <a:endParaRPr lang="en-US" b="0" i="1" baseline="0" dirty="0" smtClean="0"/>
          </a:p>
          <a:p>
            <a:pPr marL="342900" indent="0">
              <a:buSzPct val="100000"/>
              <a:buFont typeface="+mj-lt"/>
              <a:buNone/>
              <a:defRPr/>
            </a:pPr>
            <a:r>
              <a:rPr lang="en-US" b="0" i="1" baseline="0" dirty="0" smtClean="0"/>
              <a:t>Talk a little more about how frames get triggered without being aware – more reinforcement – example, talking about TANF – race is always in the room whether you intend it to be or not. </a:t>
            </a:r>
          </a:p>
          <a:p>
            <a:pPr marL="342900" indent="0">
              <a:buSzPct val="100000"/>
              <a:buFont typeface="+mj-lt"/>
              <a:buNone/>
              <a:defRPr/>
            </a:pPr>
            <a:endParaRPr lang="en-US" b="1" baseline="0" dirty="0" smtClean="0"/>
          </a:p>
          <a:p>
            <a:pPr marL="342900" indent="0">
              <a:buSzPct val="100000"/>
              <a:buFont typeface="+mj-lt"/>
              <a:buNone/>
              <a:defRPr/>
            </a:pPr>
            <a:r>
              <a:rPr lang="en-US" b="1" baseline="0" dirty="0" smtClean="0"/>
              <a:t>Through our engagement with key racial justice organizations, </a:t>
            </a:r>
            <a:r>
              <a:rPr lang="en-US" sz="1200" b="1" i="0" kern="1200" baseline="0" dirty="0" smtClean="0">
                <a:solidFill>
                  <a:schemeClr val="tx1"/>
                </a:solidFill>
                <a:effectLst/>
                <a:latin typeface="Arial" charset="0"/>
                <a:ea typeface="+mn-ea"/>
                <a:cs typeface="+mn-cs"/>
              </a:rPr>
              <a:t>we have seen thematic challenges between race and the role of government. Underneath these two different conversations we see parallel hurdles to overcome. It led us to think more deeply at what is behind these conversations and the core thematic challenges that lie beyond the rhetoric.  </a:t>
            </a:r>
            <a:endParaRPr lang="en-US" sz="1200" b="1" i="0" kern="1200" dirty="0" smtClean="0">
              <a:solidFill>
                <a:schemeClr val="tx1"/>
              </a:solidFill>
              <a:effectLst/>
              <a:latin typeface="Arial" charset="0"/>
              <a:ea typeface="+mn-ea"/>
              <a:cs typeface="+mn-cs"/>
            </a:endParaRPr>
          </a:p>
          <a:p>
            <a:pPr marL="342900" indent="0">
              <a:buSzPct val="100000"/>
              <a:buFont typeface="+mj-lt"/>
              <a:buNone/>
              <a:defRPr/>
            </a:pPr>
            <a:endParaRPr lang="en-US" dirty="0" smtClean="0"/>
          </a:p>
          <a:p>
            <a:r>
              <a:rPr lang="en-US" sz="1200" b="1" i="0" kern="1200" dirty="0" smtClean="0">
                <a:solidFill>
                  <a:schemeClr val="tx1"/>
                </a:solidFill>
                <a:effectLst/>
                <a:latin typeface="Arial" charset="0"/>
                <a:ea typeface="+mn-ea"/>
                <a:cs typeface="+mn-cs"/>
              </a:rPr>
              <a:t>This recognition is our bridge to the parallels between our interest in this intersection and our current mission to lift up the fundamental role of government. </a:t>
            </a:r>
          </a:p>
          <a:p>
            <a:endParaRPr lang="en-US" dirty="0" smtClean="0"/>
          </a:p>
          <a:p>
            <a:endParaRPr lang="en-US" b="0" baseline="0" dirty="0" smtClean="0">
              <a:effectLst/>
            </a:endParaRPr>
          </a:p>
          <a:p>
            <a:pPr marL="800100" indent="-457200">
              <a:buSzPct val="100000"/>
              <a:buFont typeface="+mj-lt"/>
              <a:buAutoNum type="arabicPeriod"/>
              <a:defRPr/>
            </a:pPr>
            <a:r>
              <a:rPr lang="en-US" sz="1200" b="1" dirty="0" smtClean="0">
                <a:latin typeface="Corbel" pitchFamily="34" charset="0"/>
              </a:rPr>
              <a:t>Racism and racial inequality are things of the past </a:t>
            </a:r>
            <a:r>
              <a:rPr lang="en-US" sz="1200" dirty="0" smtClean="0">
                <a:solidFill>
                  <a:srgbClr val="00ADC6"/>
                </a:solidFill>
                <a:latin typeface="Corbel" pitchFamily="34" charset="0"/>
              </a:rPr>
              <a:t>“White people are doing worse than people of color”</a:t>
            </a:r>
          </a:p>
          <a:p>
            <a:pPr marL="800100" indent="-457200">
              <a:buSzPct val="100000"/>
              <a:buFont typeface="+mj-lt"/>
              <a:buAutoNum type="arabicPeriod"/>
              <a:defRPr/>
            </a:pPr>
            <a:r>
              <a:rPr lang="en-US" sz="1200" b="1" dirty="0" smtClean="0">
                <a:latin typeface="Corbel" pitchFamily="34" charset="0"/>
              </a:rPr>
              <a:t>Disparities caused by culture/behavior  </a:t>
            </a:r>
            <a:br>
              <a:rPr lang="en-US" sz="1200" b="1" dirty="0" smtClean="0">
                <a:latin typeface="Corbel" pitchFamily="34" charset="0"/>
              </a:rPr>
            </a:br>
            <a:r>
              <a:rPr lang="en-US" sz="1200" dirty="0" smtClean="0">
                <a:solidFill>
                  <a:srgbClr val="00ADC6"/>
                </a:solidFill>
                <a:latin typeface="Corbel" pitchFamily="34" charset="0"/>
              </a:rPr>
              <a:t>“Poor Black and Latino youth don’t do well in school because their families don’t value education”</a:t>
            </a:r>
          </a:p>
          <a:p>
            <a:pPr marL="800100" indent="-457200">
              <a:buSzPct val="100000"/>
              <a:buFont typeface="+mj-lt"/>
              <a:buAutoNum type="arabicPeriod"/>
              <a:defRPr/>
            </a:pPr>
            <a:r>
              <a:rPr lang="en-US" sz="1200" b="1" dirty="0" smtClean="0">
                <a:latin typeface="Corbel" pitchFamily="34" charset="0"/>
              </a:rPr>
              <a:t>Disparities inevitable and/or natural </a:t>
            </a:r>
            <a:br>
              <a:rPr lang="en-US" sz="1200" b="1" dirty="0" smtClean="0">
                <a:latin typeface="Corbel" pitchFamily="34" charset="0"/>
              </a:rPr>
            </a:br>
            <a:r>
              <a:rPr lang="en-US" sz="1200" dirty="0" smtClean="0">
                <a:solidFill>
                  <a:srgbClr val="00ADC6"/>
                </a:solidFill>
                <a:latin typeface="Corbel" pitchFamily="34" charset="0"/>
              </a:rPr>
              <a:t>“Some group has to be at the bottom” or "Self-Segregation"</a:t>
            </a:r>
          </a:p>
          <a:p>
            <a:pPr marL="800100" indent="-457200">
              <a:buSzPct val="100000"/>
              <a:buFont typeface="+mj-lt"/>
              <a:buAutoNum type="arabicPeriod"/>
              <a:defRPr/>
            </a:pPr>
            <a:r>
              <a:rPr lang="en-US" sz="1200" b="1" dirty="0" smtClean="0">
                <a:latin typeface="Corbel" pitchFamily="34" charset="0"/>
              </a:rPr>
              <a:t>Programs helping people of color are unfair to Whites </a:t>
            </a:r>
            <a:r>
              <a:rPr lang="en-US" sz="1200" dirty="0" smtClean="0">
                <a:solidFill>
                  <a:srgbClr val="00ADC6"/>
                </a:solidFill>
                <a:latin typeface="Corbel" pitchFamily="34" charset="0"/>
              </a:rPr>
              <a:t>a.k.a. reverse discrimination</a:t>
            </a:r>
          </a:p>
          <a:p>
            <a:pPr marL="800100" indent="-457200">
              <a:buSzPct val="100000"/>
              <a:buFont typeface="+mj-lt"/>
              <a:buAutoNum type="arabicPeriod"/>
              <a:defRPr/>
            </a:pPr>
            <a:endParaRPr lang="en-US" sz="1200" dirty="0" smtClean="0">
              <a:solidFill>
                <a:srgbClr val="00ADC6"/>
              </a:solidFill>
              <a:latin typeface="Corbel" pitchFamily="34" charset="0"/>
            </a:endParaRPr>
          </a:p>
          <a:p>
            <a:endParaRPr lang="en-US" b="0" baseline="0" dirty="0" smtClean="0">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BCAD893-2D5F-44DB-8C5E-5389FA672451}" type="slidenum">
              <a:rPr lang="en-US" smtClean="0">
                <a:solidFill>
                  <a:prstClr val="black"/>
                </a:solidFill>
              </a:rPr>
              <a:pPr>
                <a:defRPr/>
              </a:pPr>
              <a:t>26</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a:prstGeom prst="rect">
            <a:avLst/>
          </a:prstGeo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charset="0"/>
                <a:ea typeface="+mn-ea"/>
                <a:cs typeface="+mn-cs"/>
              </a:rPr>
              <a:t>SLIDE Narrative: </a:t>
            </a:r>
            <a:r>
              <a:rPr lang="en-US" sz="1200" b="0" i="1" kern="1200" dirty="0" smtClean="0">
                <a:solidFill>
                  <a:schemeClr val="tx1"/>
                </a:solidFill>
                <a:effectLst/>
                <a:latin typeface="Arial" charset="0"/>
                <a:ea typeface="+mn-ea"/>
                <a:cs typeface="+mn-cs"/>
              </a:rPr>
              <a:t>(Do the following recommendations sound to philosophical and not tangible to</a:t>
            </a:r>
            <a:r>
              <a:rPr lang="en-US" sz="1200" b="0" i="1" kern="1200" baseline="0" dirty="0" smtClean="0">
                <a:solidFill>
                  <a:schemeClr val="tx1"/>
                </a:solidFill>
                <a:effectLst/>
                <a:latin typeface="Arial" charset="0"/>
                <a:ea typeface="+mn-ea"/>
                <a:cs typeface="+mn-cs"/>
              </a:rPr>
              <a:t> accomplish in your work?)</a:t>
            </a:r>
            <a:endParaRPr lang="en-US" sz="1200" b="0" i="1" kern="1200" dirty="0" smtClean="0">
              <a:solidFill>
                <a:schemeClr val="tx1"/>
              </a:solidFill>
              <a:effectLst/>
              <a:latin typeface="Arial" charset="0"/>
              <a:ea typeface="+mn-ea"/>
              <a:cs typeface="+mn-cs"/>
            </a:endParaRPr>
          </a:p>
          <a:p>
            <a:endParaRPr lang="en-US" sz="1200" b="1"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In</a:t>
            </a:r>
            <a:r>
              <a:rPr lang="en-US" sz="1200" b="1" kern="1200" baseline="0" dirty="0" smtClean="0">
                <a:solidFill>
                  <a:schemeClr val="tx1"/>
                </a:solidFill>
                <a:effectLst/>
                <a:latin typeface="Arial" charset="0"/>
                <a:ea typeface="+mn-ea"/>
                <a:cs typeface="+mn-cs"/>
              </a:rPr>
              <a:t> what ways can we move forward/begin to make changes in the way we communicate our vision, values, problems and need for solutions to further racial equity? </a:t>
            </a:r>
            <a:endParaRPr lang="en-US" sz="1200" b="1" kern="1200" dirty="0" smtClean="0">
              <a:solidFill>
                <a:schemeClr val="tx1"/>
              </a:solidFill>
              <a:effectLst/>
              <a:latin typeface="Arial" charset="0"/>
              <a:ea typeface="+mn-ea"/>
              <a:cs typeface="+mn-cs"/>
            </a:endParaRPr>
          </a:p>
          <a:p>
            <a:endParaRPr lang="en-US" sz="1200" b="1"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In</a:t>
            </a:r>
            <a:r>
              <a:rPr lang="en-US" b="1" baseline="0" dirty="0" smtClean="0"/>
              <a:t> our findings, we notice deep p</a:t>
            </a:r>
            <a:r>
              <a:rPr lang="en-US" b="1" dirty="0" smtClean="0"/>
              <a:t>hilosophical</a:t>
            </a:r>
            <a:r>
              <a:rPr lang="en-US" b="1" baseline="0" dirty="0" smtClean="0"/>
              <a:t> challenges around the depth of this notion of separate fates in American culture – there is compelling research that when we individualize fairness we also trigger stereotypes and ideas of who we believe to be deserving and what is fair in my personal opinion. </a:t>
            </a:r>
            <a:endParaRPr lang="en-US" b="1" dirty="0" smtClean="0"/>
          </a:p>
          <a:p>
            <a:endParaRPr lang="en-US"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2BCAD893-2D5F-44DB-8C5E-5389FA672451}" type="slidenum">
              <a:rPr lang="en-US" smtClean="0"/>
              <a:pPr>
                <a:defRPr/>
              </a:pPr>
              <a:t>27</a:t>
            </a:fld>
            <a:endParaRPr lang="en-US"/>
          </a:p>
        </p:txBody>
      </p:sp>
    </p:spTree>
    <p:extLst>
      <p:ext uri="{BB962C8B-B14F-4D97-AF65-F5344CB8AC3E}">
        <p14:creationId xmlns:p14="http://schemas.microsoft.com/office/powerpoint/2010/main" val="41131128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257300" y="720725"/>
            <a:ext cx="4800600" cy="3600450"/>
          </a:xfrm>
          <a:prstGeom prst="rect">
            <a:avLst/>
          </a:prstGeom>
          <a:ln/>
        </p:spPr>
      </p:sp>
      <p:sp>
        <p:nvSpPr>
          <p:cNvPr id="234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sz="1200" b="1" kern="1200" dirty="0" smtClean="0">
                <a:solidFill>
                  <a:schemeClr val="tx1"/>
                </a:solidFill>
                <a:effectLst/>
                <a:latin typeface="Arial" charset="0"/>
                <a:ea typeface="+mn-ea"/>
                <a:cs typeface="+mn-cs"/>
              </a:rPr>
              <a:t>SLIDE</a:t>
            </a:r>
            <a:r>
              <a:rPr lang="en-US" sz="1200" b="1" kern="1200" baseline="0" dirty="0" smtClean="0">
                <a:solidFill>
                  <a:schemeClr val="tx1"/>
                </a:solidFill>
                <a:effectLst/>
                <a:latin typeface="Arial" charset="0"/>
                <a:ea typeface="+mn-ea"/>
                <a:cs typeface="+mn-cs"/>
              </a:rPr>
              <a:t> Narrative: </a:t>
            </a:r>
          </a:p>
          <a:p>
            <a:endParaRPr lang="en-US" sz="1200" b="1" kern="1200" baseline="0" dirty="0" smtClean="0">
              <a:solidFill>
                <a:schemeClr val="tx1"/>
              </a:solidFill>
              <a:effectLst/>
              <a:latin typeface="Arial" charset="0"/>
              <a:ea typeface="+mn-ea"/>
              <a:cs typeface="+mn-cs"/>
            </a:endParaRPr>
          </a:p>
          <a:p>
            <a:r>
              <a:rPr lang="en-US" sz="1200" b="0" i="1" kern="1200" baseline="0" dirty="0" smtClean="0">
                <a:solidFill>
                  <a:schemeClr val="tx1"/>
                </a:solidFill>
                <a:effectLst/>
                <a:latin typeface="Arial" charset="0"/>
                <a:ea typeface="+mn-ea"/>
                <a:cs typeface="+mn-cs"/>
              </a:rPr>
              <a:t>People dismiss research on resiliency? I don’t believe that data. Basic framing elements that people don’t comply with facts that don’t fit into their already known knowledge. Can you add </a:t>
            </a:r>
            <a:r>
              <a:rPr lang="en-US" sz="1200" b="0" i="1" kern="1200" baseline="0" dirty="0" err="1" smtClean="0">
                <a:solidFill>
                  <a:schemeClr val="tx1"/>
                </a:solidFill>
                <a:effectLst/>
                <a:latin typeface="Arial" charset="0"/>
                <a:ea typeface="+mn-ea"/>
                <a:cs typeface="+mn-cs"/>
              </a:rPr>
              <a:t>otherizing</a:t>
            </a:r>
            <a:r>
              <a:rPr lang="en-US" sz="1200" b="0" i="1" kern="1200" baseline="0" dirty="0" smtClean="0">
                <a:solidFill>
                  <a:schemeClr val="tx1"/>
                </a:solidFill>
                <a:effectLst/>
                <a:latin typeface="Arial" charset="0"/>
                <a:ea typeface="+mn-ea"/>
                <a:cs typeface="+mn-cs"/>
              </a:rPr>
              <a:t> examples?  Spending more time on it – concrete examples. This is such an endemic issue. Maybe use examples of how to NOT </a:t>
            </a:r>
            <a:r>
              <a:rPr lang="en-US" sz="1200" b="0" i="1" kern="1200" baseline="0" dirty="0" err="1" smtClean="0">
                <a:solidFill>
                  <a:schemeClr val="tx1"/>
                </a:solidFill>
                <a:effectLst/>
                <a:latin typeface="Arial" charset="0"/>
                <a:ea typeface="+mn-ea"/>
                <a:cs typeface="+mn-cs"/>
              </a:rPr>
              <a:t>otherize</a:t>
            </a:r>
            <a:r>
              <a:rPr lang="en-US" sz="1200" b="0" i="1" kern="1200" baseline="0" dirty="0" smtClean="0">
                <a:solidFill>
                  <a:schemeClr val="tx1"/>
                </a:solidFill>
                <a:effectLst/>
                <a:latin typeface="Arial" charset="0"/>
                <a:ea typeface="+mn-ea"/>
                <a:cs typeface="+mn-cs"/>
              </a:rPr>
              <a:t>. Hold onto the nuances of that particular groups that do not fall into the pitfalls of </a:t>
            </a:r>
            <a:r>
              <a:rPr lang="en-US" sz="1200" b="0" i="1" kern="1200" baseline="0" dirty="0" err="1" smtClean="0">
                <a:solidFill>
                  <a:schemeClr val="tx1"/>
                </a:solidFill>
                <a:effectLst/>
                <a:latin typeface="Arial" charset="0"/>
                <a:ea typeface="+mn-ea"/>
                <a:cs typeface="+mn-cs"/>
              </a:rPr>
              <a:t>otherization</a:t>
            </a:r>
            <a:r>
              <a:rPr lang="en-US" sz="1200" b="0" i="1" kern="1200" baseline="0" dirty="0" smtClean="0">
                <a:solidFill>
                  <a:schemeClr val="tx1"/>
                </a:solidFill>
                <a:effectLst/>
                <a:latin typeface="Arial" charset="0"/>
                <a:ea typeface="+mn-ea"/>
                <a:cs typeface="+mn-cs"/>
              </a:rPr>
              <a:t>. </a:t>
            </a:r>
          </a:p>
          <a:p>
            <a:endParaRPr lang="en-US" sz="1200" b="1" kern="1200" baseline="0" dirty="0" smtClean="0">
              <a:solidFill>
                <a:schemeClr val="tx1"/>
              </a:solidFill>
              <a:effectLst/>
              <a:latin typeface="Arial" charset="0"/>
              <a:ea typeface="+mn-ea"/>
              <a:cs typeface="+mn-cs"/>
            </a:endParaRPr>
          </a:p>
          <a:p>
            <a:r>
              <a:rPr lang="en-US" sz="1200" b="1" kern="1200" baseline="0" dirty="0" smtClean="0">
                <a:solidFill>
                  <a:schemeClr val="tx1"/>
                </a:solidFill>
                <a:effectLst/>
                <a:latin typeface="Arial" charset="0"/>
                <a:ea typeface="+mn-ea"/>
                <a:cs typeface="+mn-cs"/>
              </a:rPr>
              <a:t>These notions are exacerbated when we fall into the trap of “</a:t>
            </a:r>
            <a:r>
              <a:rPr lang="en-US" sz="1200" b="1" kern="1200" baseline="0" dirty="0" err="1" smtClean="0">
                <a:solidFill>
                  <a:schemeClr val="tx1"/>
                </a:solidFill>
                <a:effectLst/>
                <a:latin typeface="Arial" charset="0"/>
                <a:ea typeface="+mn-ea"/>
                <a:cs typeface="+mn-cs"/>
              </a:rPr>
              <a:t>otherizing</a:t>
            </a:r>
            <a:r>
              <a:rPr lang="en-US" sz="1200" b="1" kern="1200" baseline="0" dirty="0" smtClean="0">
                <a:solidFill>
                  <a:schemeClr val="tx1"/>
                </a:solidFill>
                <a:effectLst/>
                <a:latin typeface="Arial" charset="0"/>
                <a:ea typeface="+mn-ea"/>
                <a:cs typeface="+mn-cs"/>
              </a:rPr>
              <a:t>”. Whenever we label people by their temporary situations or class status, for example, only referring to the ‘beneficiaries’ of public programs rather than highlighting how public systems benefit all of us are examples of “</a:t>
            </a:r>
            <a:r>
              <a:rPr lang="en-US" sz="1200" b="1" kern="1200" baseline="0" dirty="0" err="1" smtClean="0">
                <a:solidFill>
                  <a:schemeClr val="tx1"/>
                </a:solidFill>
                <a:effectLst/>
                <a:latin typeface="Arial" charset="0"/>
                <a:ea typeface="+mn-ea"/>
                <a:cs typeface="+mn-cs"/>
              </a:rPr>
              <a:t>otherizing</a:t>
            </a:r>
            <a:r>
              <a:rPr lang="en-US" sz="1200" b="1" kern="1200" baseline="0" dirty="0" smtClean="0">
                <a:solidFill>
                  <a:schemeClr val="tx1"/>
                </a:solidFill>
                <a:effectLst/>
                <a:latin typeface="Arial" charset="0"/>
                <a:ea typeface="+mn-ea"/>
                <a:cs typeface="+mn-cs"/>
              </a:rPr>
              <a:t>”. </a:t>
            </a:r>
          </a:p>
          <a:p>
            <a:endParaRPr lang="en-US" sz="1200" b="1" kern="1200" baseline="0" dirty="0" smtClean="0">
              <a:solidFill>
                <a:schemeClr val="tx1"/>
              </a:solidFill>
              <a:effectLst/>
              <a:latin typeface="Arial" charset="0"/>
              <a:ea typeface="+mn-ea"/>
              <a:cs typeface="+mn-cs"/>
            </a:endParaRPr>
          </a:p>
          <a:p>
            <a:r>
              <a:rPr lang="en-US" sz="1200" b="1" kern="1200" baseline="0" dirty="0" smtClean="0">
                <a:solidFill>
                  <a:schemeClr val="tx1"/>
                </a:solidFill>
                <a:effectLst/>
                <a:latin typeface="Arial" charset="0"/>
                <a:ea typeface="+mn-ea"/>
                <a:cs typeface="+mn-cs"/>
              </a:rPr>
              <a:t>X program helps “the poor” in our state reach “self-sufficiency” </a:t>
            </a:r>
          </a:p>
          <a:p>
            <a:r>
              <a:rPr lang="en-US" sz="1200" b="1" kern="1200" baseline="0" dirty="0" smtClean="0">
                <a:solidFill>
                  <a:schemeClr val="tx1"/>
                </a:solidFill>
                <a:effectLst/>
                <a:latin typeface="Arial" charset="0"/>
                <a:ea typeface="+mn-ea"/>
                <a:cs typeface="+mn-cs"/>
              </a:rPr>
              <a:t>X program helps “needy kids” or “at-risk youth” in our communities </a:t>
            </a:r>
          </a:p>
          <a:p>
            <a:endParaRPr lang="en-US" sz="1200" b="1" kern="1200" baseline="0" dirty="0" smtClean="0">
              <a:solidFill>
                <a:schemeClr val="tx1"/>
              </a:solidFill>
              <a:effectLst/>
              <a:latin typeface="Arial" charset="0"/>
              <a:ea typeface="+mn-ea"/>
              <a:cs typeface="+mn-cs"/>
            </a:endParaRPr>
          </a:p>
          <a:p>
            <a:r>
              <a:rPr lang="en-US" sz="1200" b="1" kern="1200" baseline="0" dirty="0" smtClean="0">
                <a:solidFill>
                  <a:schemeClr val="tx1"/>
                </a:solidFill>
                <a:effectLst/>
                <a:latin typeface="Arial" charset="0"/>
                <a:ea typeface="+mn-ea"/>
                <a:cs typeface="+mn-cs"/>
              </a:rPr>
              <a:t>We need to start stating the problem so that it answers the “why this matters to me” question for everyone and allows people to see themselves as part of the solution. </a:t>
            </a:r>
          </a:p>
          <a:p>
            <a:endParaRPr lang="en-US" sz="1200" kern="1200" baseline="0" dirty="0" smtClean="0">
              <a:solidFill>
                <a:schemeClr val="tx1"/>
              </a:solidFill>
              <a:effectLst/>
              <a:latin typeface="Arial" charset="0"/>
              <a:ea typeface="+mn-ea"/>
              <a:cs typeface="+mn-cs"/>
            </a:endParaRPr>
          </a:p>
          <a:p>
            <a:endParaRPr lang="en-US" sz="1200" kern="1200" baseline="0" dirty="0" smtClean="0">
              <a:solidFill>
                <a:schemeClr val="tx1"/>
              </a:solidFill>
              <a:effectLst/>
              <a:latin typeface="Arial" charset="0"/>
              <a:ea typeface="+mn-ea"/>
              <a:cs typeface="+mn-cs"/>
            </a:endParaRPr>
          </a:p>
          <a:p>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A</a:t>
            </a:r>
            <a:r>
              <a:rPr lang="en-US" sz="1200" kern="1200" baseline="0" dirty="0" smtClean="0">
                <a:solidFill>
                  <a:schemeClr val="tx1"/>
                </a:solidFill>
                <a:effectLst/>
                <a:latin typeface="Arial" charset="0"/>
                <a:ea typeface="+mn-ea"/>
                <a:cs typeface="+mn-cs"/>
              </a:rPr>
              <a:t> note/bullets instead of interdependence – even those of us can fall into that trap of </a:t>
            </a:r>
            <a:r>
              <a:rPr lang="en-US" sz="1200" kern="1200" baseline="0" dirty="0" err="1" smtClean="0">
                <a:solidFill>
                  <a:schemeClr val="tx1"/>
                </a:solidFill>
                <a:effectLst/>
                <a:latin typeface="Arial" charset="0"/>
                <a:ea typeface="+mn-ea"/>
                <a:cs typeface="+mn-cs"/>
              </a:rPr>
              <a:t>otherizing</a:t>
            </a:r>
            <a:r>
              <a:rPr lang="en-US" sz="1200" kern="1200" baseline="0" dirty="0" smtClean="0">
                <a:solidFill>
                  <a:schemeClr val="tx1"/>
                </a:solidFill>
                <a:effectLst/>
                <a:latin typeface="Arial" charset="0"/>
                <a:ea typeface="+mn-ea"/>
                <a:cs typeface="+mn-cs"/>
              </a:rPr>
              <a:t> – another way of thinking this is the idea that we have separate fates – helping poor children – education for students – all examples of ‘</a:t>
            </a:r>
            <a:r>
              <a:rPr lang="en-US" sz="1200" kern="1200" baseline="0" dirty="0" err="1" smtClean="0">
                <a:solidFill>
                  <a:schemeClr val="tx1"/>
                </a:solidFill>
                <a:effectLst/>
                <a:latin typeface="Arial" charset="0"/>
                <a:ea typeface="+mn-ea"/>
                <a:cs typeface="+mn-cs"/>
              </a:rPr>
              <a:t>otherizing</a:t>
            </a:r>
            <a:r>
              <a:rPr lang="en-US" sz="1200" kern="1200" baseline="0" dirty="0" smtClean="0">
                <a:solidFill>
                  <a:schemeClr val="tx1"/>
                </a:solidFill>
                <a:effectLst/>
                <a:latin typeface="Arial" charset="0"/>
                <a:ea typeface="+mn-ea"/>
                <a:cs typeface="+mn-cs"/>
              </a:rPr>
              <a:t>’ </a:t>
            </a:r>
          </a:p>
          <a:p>
            <a:endParaRPr lang="en-US" sz="1200" kern="1200" baseline="0" dirty="0" smtClean="0">
              <a:solidFill>
                <a:schemeClr val="tx1"/>
              </a:solidFill>
              <a:effectLst/>
              <a:latin typeface="Arial" charset="0"/>
              <a:ea typeface="+mn-ea"/>
              <a:cs typeface="+mn-cs"/>
            </a:endParaRPr>
          </a:p>
          <a:p>
            <a:r>
              <a:rPr lang="en-US" sz="1200" kern="1200" baseline="0" dirty="0" smtClean="0">
                <a:solidFill>
                  <a:schemeClr val="tx1"/>
                </a:solidFill>
                <a:effectLst/>
                <a:latin typeface="Arial" charset="0"/>
                <a:ea typeface="+mn-ea"/>
                <a:cs typeface="+mn-cs"/>
              </a:rPr>
              <a:t>Link – who is benefiting and who is not – say it – it’s easy to see this as a we need to talk about government and services like welfare as benefiting our entire communities </a:t>
            </a:r>
            <a:r>
              <a:rPr lang="en-US" sz="1200" kern="1200" dirty="0" smtClean="0">
                <a:solidFill>
                  <a:schemeClr val="tx1"/>
                </a:solidFill>
                <a:effectLst/>
                <a:latin typeface="Arial" charset="0"/>
                <a:ea typeface="+mn-ea"/>
                <a:cs typeface="+mn-cs"/>
              </a:rPr>
              <a:t> </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We need to engage communities of color in the effort to reclaim and rebuild government, since so many of their own goals for themselves and their communities depend on an adequate public sector.</a:t>
            </a:r>
          </a:p>
          <a:p>
            <a:endParaRPr lang="en-US" sz="1200" kern="1200" dirty="0" smtClean="0">
              <a:solidFill>
                <a:schemeClr val="tx1"/>
              </a:solidFill>
              <a:effectLst/>
              <a:latin typeface="Arial" charset="0"/>
              <a:ea typeface="+mn-ea"/>
              <a:cs typeface="+mn-cs"/>
            </a:endParaRPr>
          </a:p>
          <a:p>
            <a:r>
              <a:rPr lang="en-US" sz="1200" u="sng" kern="1200" dirty="0" smtClean="0">
                <a:solidFill>
                  <a:schemeClr val="tx1"/>
                </a:solidFill>
                <a:effectLst/>
                <a:latin typeface="Arial" charset="0"/>
                <a:ea typeface="+mn-ea"/>
                <a:cs typeface="+mn-cs"/>
              </a:rPr>
              <a:t>WHY? What’s the takeaway? The takeaway is who is often seen as the other? We all must be at the table in order to realize our interdependence. </a:t>
            </a:r>
          </a:p>
          <a:p>
            <a:endParaRPr lang="en-US" sz="1200" i="0" kern="1200" dirty="0" smtClean="0">
              <a:solidFill>
                <a:schemeClr val="tx1"/>
              </a:solidFill>
              <a:effectLst/>
              <a:latin typeface="Arial" charset="0"/>
              <a:ea typeface="+mn-ea"/>
              <a:cs typeface="+mn-cs"/>
            </a:endParaRPr>
          </a:p>
          <a:p>
            <a:r>
              <a:rPr lang="en-US" sz="1200" i="0" kern="1200" dirty="0" smtClean="0">
                <a:solidFill>
                  <a:schemeClr val="tx1"/>
                </a:solidFill>
                <a:effectLst/>
                <a:latin typeface="Arial" charset="0"/>
                <a:ea typeface="+mn-ea"/>
                <a:cs typeface="+mn-cs"/>
              </a:rPr>
              <a:t>We start this shift by shifting the way we view ourselves within our communities. Once we recognize our interdependence, we start speaking this way. We no longer ‘</a:t>
            </a:r>
            <a:r>
              <a:rPr lang="en-US" sz="1200" i="0" kern="1200" dirty="0" err="1" smtClean="0">
                <a:solidFill>
                  <a:schemeClr val="tx1"/>
                </a:solidFill>
                <a:effectLst/>
                <a:latin typeface="Arial" charset="0"/>
                <a:ea typeface="+mn-ea"/>
                <a:cs typeface="+mn-cs"/>
              </a:rPr>
              <a:t>otherize</a:t>
            </a:r>
            <a:r>
              <a:rPr lang="en-US" sz="1200" i="0" kern="1200" dirty="0" smtClean="0">
                <a:solidFill>
                  <a:schemeClr val="tx1"/>
                </a:solidFill>
                <a:effectLst/>
                <a:latin typeface="Arial" charset="0"/>
                <a:ea typeface="+mn-ea"/>
                <a:cs typeface="+mn-cs"/>
              </a:rPr>
              <a:t>’ each other and thus see the importance of public solutions for the common good.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xfrm>
            <a:off x="1257300" y="720725"/>
            <a:ext cx="4800600" cy="3600450"/>
          </a:xfrm>
          <a:prstGeom prst="rect">
            <a:avLst/>
          </a:prstGeom>
          <a:ln/>
        </p:spPr>
      </p:sp>
      <p:sp>
        <p:nvSpPr>
          <p:cNvPr id="237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SLIDE</a:t>
            </a:r>
            <a:r>
              <a:rPr lang="en-US" b="1" baseline="0" dirty="0" smtClean="0"/>
              <a:t> Narrative: </a:t>
            </a:r>
          </a:p>
          <a:p>
            <a:endParaRPr lang="en-US" b="1" baseline="0" dirty="0" smtClean="0"/>
          </a:p>
          <a:p>
            <a:r>
              <a:rPr lang="en-US" b="0" baseline="0" dirty="0" smtClean="0"/>
              <a:t>Assumes that people below it are different than those above it. So much focus on people ‘below the poverty line’ sets up this notion that their economic circumstances are so different than others. </a:t>
            </a:r>
            <a:endParaRPr lang="en-US" b="0" dirty="0" smtClean="0"/>
          </a:p>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p:txBody>
          <a:bodyPr>
            <a:normAutofit/>
          </a:bodyPr>
          <a:lstStyle/>
          <a:p>
            <a:r>
              <a:rPr lang="en-US" b="1" dirty="0" smtClean="0"/>
              <a:t>SLIDE Narrative: </a:t>
            </a:r>
          </a:p>
          <a:p>
            <a:endParaRPr lang="en-US" dirty="0" smtClean="0"/>
          </a:p>
          <a:p>
            <a:r>
              <a:rPr lang="en-US" dirty="0" smtClean="0"/>
              <a:t>What’s the purpose/goal</a:t>
            </a:r>
            <a:r>
              <a:rPr lang="en-US" baseline="0" dirty="0" smtClean="0"/>
              <a:t> of our exploration? </a:t>
            </a:r>
          </a:p>
          <a:p>
            <a:endParaRPr lang="en-US" baseline="0" dirty="0" smtClean="0"/>
          </a:p>
          <a:p>
            <a:r>
              <a:rPr lang="en-US" sz="1200" kern="1200" dirty="0" smtClean="0">
                <a:solidFill>
                  <a:schemeClr val="tx1"/>
                </a:solidFill>
                <a:effectLst/>
                <a:latin typeface="Arial" charset="0"/>
                <a:ea typeface="+mn-ea"/>
                <a:cs typeface="+mn-cs"/>
              </a:rPr>
              <a:t>"an important goal/role of government has been to addressing inequities and advance equality, improving justice for all people . . . and we have in fact made steady - if fitful - progress in this direction" </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We’ve</a:t>
            </a:r>
            <a:r>
              <a:rPr lang="en-US" sz="1200" kern="1200" baseline="0" dirty="0" smtClean="0">
                <a:solidFill>
                  <a:schemeClr val="tx1"/>
                </a:solidFill>
                <a:effectLst/>
                <a:latin typeface="Arial" charset="0"/>
                <a:ea typeface="+mn-ea"/>
                <a:cs typeface="+mn-cs"/>
              </a:rPr>
              <a:t> got this legacy, even in our founding documents, profess that all men are created equal, even today, on our stamps, to claim equality and justice as 2 key principles – how do we live up to it today. </a:t>
            </a:r>
            <a:endParaRPr lang="en-US" dirty="0"/>
          </a:p>
        </p:txBody>
      </p:sp>
      <p:sp>
        <p:nvSpPr>
          <p:cNvPr id="4" name="Slide Number Placeholder 3"/>
          <p:cNvSpPr>
            <a:spLocks noGrp="1"/>
          </p:cNvSpPr>
          <p:nvPr>
            <p:ph type="sldNum" sz="quarter" idx="10"/>
          </p:nvPr>
        </p:nvSpPr>
        <p:spPr/>
        <p:txBody>
          <a:bodyPr/>
          <a:lstStyle/>
          <a:p>
            <a:pPr>
              <a:defRPr/>
            </a:pPr>
            <a:fld id="{2BCAD893-2D5F-44DB-8C5E-5389FA672451}" type="slidenum">
              <a:rPr lang="en-US" smtClean="0">
                <a:solidFill>
                  <a:prstClr val="black"/>
                </a:solidFill>
              </a:rPr>
              <a:pPr>
                <a:defRPr/>
              </a:pPr>
              <a:t>3</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a:prstGeom prst="rect">
            <a:avLst/>
          </a:prstGeom>
        </p:spPr>
      </p:sp>
      <p:sp>
        <p:nvSpPr>
          <p:cNvPr id="3" name="Notes Placeholder 2"/>
          <p:cNvSpPr>
            <a:spLocks noGrp="1"/>
          </p:cNvSpPr>
          <p:nvPr>
            <p:ph type="body" idx="1"/>
          </p:nvPr>
        </p:nvSpPr>
        <p:spPr/>
        <p:txBody>
          <a:bodyPr/>
          <a:lstStyle/>
          <a:p>
            <a:pPr marL="914400" lvl="2" indent="0" algn="l">
              <a:buNone/>
            </a:pPr>
            <a:endParaRPr lang="en-US" b="1" baseline="0" dirty="0" smtClean="0">
              <a:solidFill>
                <a:srgbClr val="FF3300"/>
              </a:solidFill>
            </a:endParaRPr>
          </a:p>
          <a:p>
            <a:pPr marL="914400" lvl="2" indent="0" algn="l">
              <a:buNone/>
            </a:pPr>
            <a:r>
              <a:rPr lang="en-US" b="1" baseline="0" dirty="0" smtClean="0">
                <a:solidFill>
                  <a:srgbClr val="FF3300"/>
                </a:solidFill>
              </a:rPr>
              <a:t>SLIDE Narrative: </a:t>
            </a:r>
          </a:p>
          <a:p>
            <a:pPr marL="914400" lvl="2" indent="0" algn="l">
              <a:buNone/>
            </a:pPr>
            <a:endParaRPr lang="en-US" b="1" baseline="0" dirty="0" smtClean="0">
              <a:solidFill>
                <a:srgbClr val="FF3300"/>
              </a:solidFill>
            </a:endParaRPr>
          </a:p>
          <a:p>
            <a:pPr marL="914400" lvl="2" indent="0" algn="l">
              <a:buNone/>
            </a:pPr>
            <a:r>
              <a:rPr lang="en-US" b="1" baseline="0" dirty="0" smtClean="0">
                <a:solidFill>
                  <a:srgbClr val="FF3300"/>
                </a:solidFill>
              </a:rPr>
              <a:t>One of the consequences of </a:t>
            </a:r>
            <a:r>
              <a:rPr lang="en-US" b="1" baseline="0" dirty="0" err="1" smtClean="0">
                <a:solidFill>
                  <a:srgbClr val="FF3300"/>
                </a:solidFill>
              </a:rPr>
              <a:t>otherizing</a:t>
            </a:r>
            <a:r>
              <a:rPr lang="en-US" b="1" baseline="0" dirty="0" smtClean="0">
                <a:solidFill>
                  <a:srgbClr val="FF3300"/>
                </a:solidFill>
              </a:rPr>
              <a:t> – it reinforces that your fate and my fate is not linked. Portrays concerns of COC as separate/distant than our entire community. Lead into Janet example. </a:t>
            </a:r>
          </a:p>
          <a:p>
            <a:pPr marL="914400" lvl="2" indent="0" algn="l">
              <a:buNone/>
            </a:pPr>
            <a:endParaRPr lang="en-US" b="1" baseline="0" dirty="0" smtClean="0">
              <a:solidFill>
                <a:srgbClr val="FF3300"/>
              </a:solidFill>
            </a:endParaRPr>
          </a:p>
          <a:p>
            <a:pPr marL="914400" lvl="2" indent="0" algn="l">
              <a:buNone/>
            </a:pPr>
            <a:r>
              <a:rPr lang="en-US" b="0" i="1" baseline="0" dirty="0" smtClean="0">
                <a:solidFill>
                  <a:srgbClr val="FF3300"/>
                </a:solidFill>
              </a:rPr>
              <a:t>Define separate fates – one of the consequences of ‘</a:t>
            </a:r>
            <a:r>
              <a:rPr lang="en-US" b="0" i="1" baseline="0" dirty="0" err="1" smtClean="0">
                <a:solidFill>
                  <a:srgbClr val="FF3300"/>
                </a:solidFill>
              </a:rPr>
              <a:t>otherizing</a:t>
            </a:r>
            <a:r>
              <a:rPr lang="en-US" b="0" i="1" baseline="0" dirty="0" smtClean="0">
                <a:solidFill>
                  <a:srgbClr val="FF3300"/>
                </a:solidFill>
              </a:rPr>
              <a:t>’ it sets up this sense that people do not shared fate – rob from Frank Gilliam. Making the linking between </a:t>
            </a:r>
            <a:r>
              <a:rPr lang="en-US" b="0" i="1" baseline="0" dirty="0" err="1" smtClean="0">
                <a:solidFill>
                  <a:srgbClr val="FF3300"/>
                </a:solidFill>
              </a:rPr>
              <a:t>otherizing</a:t>
            </a:r>
            <a:r>
              <a:rPr lang="en-US" b="0" i="1" baseline="0" dirty="0" smtClean="0">
                <a:solidFill>
                  <a:srgbClr val="FF3300"/>
                </a:solidFill>
              </a:rPr>
              <a:t> and separate fates.  And the consequences of that – are…Janet’s example of the Paid Sick Campaign…</a:t>
            </a:r>
          </a:p>
          <a:p>
            <a:pPr marL="914400" lvl="2" indent="0">
              <a:buNone/>
            </a:pPr>
            <a:endParaRPr lang="en-US" b="0" i="1" baseline="0" dirty="0" smtClean="0">
              <a:solidFill>
                <a:srgbClr val="FF3300"/>
              </a:solidFill>
            </a:endParaRPr>
          </a:p>
          <a:p>
            <a:r>
              <a:rPr lang="en-US" sz="1200" b="0" i="1" u="none" strike="noStrike" kern="1200" baseline="0" dirty="0" smtClean="0">
                <a:solidFill>
                  <a:schemeClr val="tx1"/>
                </a:solidFill>
                <a:latin typeface="Arial" charset="0"/>
                <a:ea typeface="+mn-ea"/>
                <a:cs typeface="+mn-cs"/>
              </a:rPr>
              <a:t>Separate Fates</a:t>
            </a:r>
          </a:p>
          <a:p>
            <a:r>
              <a:rPr lang="en-US" sz="1200" b="0" i="0" u="none" strike="noStrike" kern="1200" baseline="0" dirty="0" smtClean="0">
                <a:solidFill>
                  <a:schemeClr val="tx1"/>
                </a:solidFill>
                <a:latin typeface="Arial" charset="0"/>
                <a:ea typeface="+mn-ea"/>
                <a:cs typeface="+mn-cs"/>
              </a:rPr>
              <a:t>The final piece of the dominant race narrative is the way that minority concerns are</a:t>
            </a:r>
          </a:p>
          <a:p>
            <a:r>
              <a:rPr lang="en-US" sz="1200" b="0" i="0" u="none" strike="noStrike" kern="1200" baseline="0" dirty="0" smtClean="0">
                <a:solidFill>
                  <a:schemeClr val="tx1"/>
                </a:solidFill>
                <a:latin typeface="Arial" charset="0"/>
                <a:ea typeface="+mn-ea"/>
                <a:cs typeface="+mn-cs"/>
              </a:rPr>
              <a:t>understood as being disconnected from the shared concerns and aspirations of the broader</a:t>
            </a:r>
          </a:p>
          <a:p>
            <a:r>
              <a:rPr lang="en-US" sz="1200" b="0" i="0" u="none" strike="noStrike" kern="1200" baseline="0" dirty="0" smtClean="0">
                <a:solidFill>
                  <a:schemeClr val="tx1"/>
                </a:solidFill>
                <a:latin typeface="Arial" charset="0"/>
                <a:ea typeface="+mn-ea"/>
                <a:cs typeface="+mn-cs"/>
              </a:rPr>
              <a:t>society. Whites and non-whites have separate fates. The cognitive content analysis</a:t>
            </a:r>
          </a:p>
          <a:p>
            <a:r>
              <a:rPr lang="en-US" sz="1200" b="0" i="0" u="none" strike="noStrike" kern="1200" baseline="0" dirty="0" smtClean="0">
                <a:solidFill>
                  <a:schemeClr val="tx1"/>
                </a:solidFill>
                <a:latin typeface="Arial" charset="0"/>
                <a:ea typeface="+mn-ea"/>
                <a:cs typeface="+mn-cs"/>
              </a:rPr>
              <a:t>revealed that stories about minority communities commonly portrayed minority</a:t>
            </a:r>
          </a:p>
          <a:p>
            <a:r>
              <a:rPr lang="en-US" sz="1200" b="0" i="0" u="none" strike="noStrike" kern="1200" baseline="0" dirty="0" smtClean="0">
                <a:solidFill>
                  <a:schemeClr val="tx1"/>
                </a:solidFill>
                <a:latin typeface="Arial" charset="0"/>
                <a:ea typeface="+mn-ea"/>
                <a:cs typeface="+mn-cs"/>
              </a:rPr>
              <a:t>trajectories as distinct from those of other American lives. Sometimes the separateness is</a:t>
            </a:r>
          </a:p>
          <a:p>
            <a:r>
              <a:rPr lang="en-US" sz="1200" b="0" i="0" u="none" strike="noStrike" kern="1200" baseline="0" dirty="0" smtClean="0">
                <a:solidFill>
                  <a:schemeClr val="tx1"/>
                </a:solidFill>
                <a:latin typeface="Arial" charset="0"/>
                <a:ea typeface="+mn-ea"/>
                <a:cs typeface="+mn-cs"/>
              </a:rPr>
              <a:t>described in fairly explicit terms:</a:t>
            </a:r>
            <a:endParaRPr lang="en-US" b="0" i="1" baseline="0" dirty="0" smtClean="0">
              <a:solidFill>
                <a:srgbClr val="FF3300"/>
              </a:solidFill>
            </a:endParaRPr>
          </a:p>
          <a:p>
            <a:pPr marL="914400" lvl="2" indent="0">
              <a:buNone/>
            </a:pPr>
            <a:endParaRPr lang="en-US" b="1" baseline="0" dirty="0" smtClean="0">
              <a:solidFill>
                <a:srgbClr val="FF3300"/>
              </a:solidFill>
            </a:endParaRPr>
          </a:p>
          <a:p>
            <a:pPr marL="914400" lvl="2" indent="0">
              <a:buNone/>
            </a:pPr>
            <a:r>
              <a:rPr lang="en-US" b="1" baseline="0" dirty="0" smtClean="0">
                <a:solidFill>
                  <a:srgbClr val="FF3300"/>
                </a:solidFill>
              </a:rPr>
              <a:t>When we </a:t>
            </a:r>
            <a:r>
              <a:rPr lang="en-US" b="1" baseline="0" dirty="0" err="1" smtClean="0">
                <a:solidFill>
                  <a:srgbClr val="FF3300"/>
                </a:solidFill>
              </a:rPr>
              <a:t>otherize</a:t>
            </a:r>
            <a:r>
              <a:rPr lang="en-US" b="1" baseline="0" dirty="0" smtClean="0">
                <a:solidFill>
                  <a:srgbClr val="FF3300"/>
                </a:solidFill>
              </a:rPr>
              <a:t> – we trigger notions that our fates are not linked and that what matters to someone else has no impact on me. This doesn’t allow people to see why the problem matters to them or how they can be a part of the solution – this allows people to disassociate from crucial policy decisions and civically engage on the behalf of all our communities. Here are some of the implications and consequences of speaking in terms of separate fates rather than speaking to our shared fates. </a:t>
            </a:r>
          </a:p>
          <a:p>
            <a:pPr marL="1147763" lvl="2" indent="-233363">
              <a:buAutoNum type="arabicParenR"/>
            </a:pPr>
            <a:endParaRPr lang="en-US" baseline="0" dirty="0" smtClean="0">
              <a:solidFill>
                <a:srgbClr val="FF3300"/>
              </a:solidFill>
            </a:endParaRPr>
          </a:p>
          <a:p>
            <a:endParaRPr lang="en-US" dirty="0"/>
          </a:p>
        </p:txBody>
      </p:sp>
      <p:sp>
        <p:nvSpPr>
          <p:cNvPr id="4" name="Slide Number Placeholder 3"/>
          <p:cNvSpPr>
            <a:spLocks noGrp="1"/>
          </p:cNvSpPr>
          <p:nvPr>
            <p:ph type="sldNum" sz="quarter" idx="10"/>
          </p:nvPr>
        </p:nvSpPr>
        <p:spPr/>
        <p:txBody>
          <a:bodyPr/>
          <a:lstStyle/>
          <a:p>
            <a:pPr>
              <a:defRPr/>
            </a:pPr>
            <a:fld id="{2BCAD893-2D5F-44DB-8C5E-5389FA672451}" type="slidenum">
              <a:rPr lang="en-US" smtClean="0"/>
              <a:pPr>
                <a:defRPr/>
              </a:pPr>
              <a:t>30</a:t>
            </a:fld>
            <a:endParaRPr lang="en-US"/>
          </a:p>
        </p:txBody>
      </p:sp>
    </p:spTree>
    <p:extLst>
      <p:ext uri="{BB962C8B-B14F-4D97-AF65-F5344CB8AC3E}">
        <p14:creationId xmlns:p14="http://schemas.microsoft.com/office/powerpoint/2010/main" val="8976582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a:prstGeom prst="rect">
            <a:avLst/>
          </a:prstGeom>
        </p:spPr>
      </p:sp>
      <p:sp>
        <p:nvSpPr>
          <p:cNvPr id="3" name="Notes Placeholder 2"/>
          <p:cNvSpPr>
            <a:spLocks noGrp="1"/>
          </p:cNvSpPr>
          <p:nvPr>
            <p:ph type="body" idx="1"/>
          </p:nvPr>
        </p:nvSpPr>
        <p:spPr/>
        <p:txBody>
          <a:bodyPr/>
          <a:lstStyle/>
          <a:p>
            <a:r>
              <a:rPr lang="en-US" b="1" dirty="0" smtClean="0"/>
              <a:t>SLIDE Narrative: </a:t>
            </a:r>
          </a:p>
          <a:p>
            <a:endParaRPr lang="en-US" b="1" dirty="0" smtClean="0"/>
          </a:p>
          <a:p>
            <a:r>
              <a:rPr lang="en-US" b="1" dirty="0" smtClean="0"/>
              <a:t>This quote from ARC president, </a:t>
            </a:r>
            <a:r>
              <a:rPr lang="en-US" b="1" dirty="0" err="1" smtClean="0"/>
              <a:t>Rinku</a:t>
            </a:r>
            <a:r>
              <a:rPr lang="en-US" b="1" dirty="0" smtClean="0"/>
              <a:t> </a:t>
            </a:r>
            <a:r>
              <a:rPr lang="en-US" b="1" dirty="0" err="1" smtClean="0"/>
              <a:t>Sen</a:t>
            </a:r>
            <a:r>
              <a:rPr lang="en-US" b="1" baseline="0" dirty="0" smtClean="0"/>
              <a:t> is illustrative of the implications of </a:t>
            </a:r>
            <a:r>
              <a:rPr lang="en-US" b="1" baseline="0" dirty="0" err="1" smtClean="0"/>
              <a:t>otherizing</a:t>
            </a:r>
            <a:r>
              <a:rPr lang="en-US" b="1" baseline="0" dirty="0" smtClean="0"/>
              <a:t> and short-term efforts to build support for specific policy proposals that in fact hurt our longer term vision of widening the circle of concern and our expanding our definition of “we”. </a:t>
            </a:r>
            <a:endParaRPr lang="en-US" b="1" dirty="0"/>
          </a:p>
        </p:txBody>
      </p:sp>
      <p:sp>
        <p:nvSpPr>
          <p:cNvPr id="4" name="Slide Number Placeholder 3"/>
          <p:cNvSpPr>
            <a:spLocks noGrp="1"/>
          </p:cNvSpPr>
          <p:nvPr>
            <p:ph type="sldNum" sz="quarter" idx="10"/>
          </p:nvPr>
        </p:nvSpPr>
        <p:spPr/>
        <p:txBody>
          <a:bodyPr/>
          <a:lstStyle/>
          <a:p>
            <a:pPr>
              <a:defRPr/>
            </a:pPr>
            <a:fld id="{2BCAD893-2D5F-44DB-8C5E-5389FA672451}" type="slidenum">
              <a:rPr lang="en-US" smtClean="0"/>
              <a:pPr>
                <a:defRPr/>
              </a:pPr>
              <a:t>31</a:t>
            </a:fld>
            <a:endParaRPr lang="en-US"/>
          </a:p>
        </p:txBody>
      </p:sp>
    </p:spTree>
    <p:extLst>
      <p:ext uri="{BB962C8B-B14F-4D97-AF65-F5344CB8AC3E}">
        <p14:creationId xmlns:p14="http://schemas.microsoft.com/office/powerpoint/2010/main" val="200273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a:prstGeom prst="rect">
            <a:avLst/>
          </a:prstGeom>
        </p:spPr>
      </p:sp>
      <p:sp>
        <p:nvSpPr>
          <p:cNvPr id="3" name="Notes Placeholder 2"/>
          <p:cNvSpPr>
            <a:spLocks noGrp="1"/>
          </p:cNvSpPr>
          <p:nvPr>
            <p:ph type="body" idx="1"/>
          </p:nvPr>
        </p:nvSpPr>
        <p:spPr/>
        <p:txBody>
          <a:bodyPr/>
          <a:lstStyle/>
          <a:p>
            <a:r>
              <a:rPr lang="en-US" b="1" dirty="0" smtClean="0"/>
              <a:t>SLIDE</a:t>
            </a:r>
            <a:r>
              <a:rPr lang="en-US" b="1" baseline="0" dirty="0" smtClean="0"/>
              <a:t> Narrative: </a:t>
            </a:r>
          </a:p>
          <a:p>
            <a:endParaRPr lang="en-US" b="1" baseline="0" dirty="0" smtClean="0"/>
          </a:p>
          <a:p>
            <a:r>
              <a:rPr lang="en-US" b="1" baseline="0" dirty="0" smtClean="0"/>
              <a:t>Transition: You can see at the end of </a:t>
            </a:r>
            <a:r>
              <a:rPr lang="en-US" b="1" baseline="0" dirty="0" err="1" smtClean="0"/>
              <a:t>Rinku’s</a:t>
            </a:r>
            <a:r>
              <a:rPr lang="en-US" b="1" baseline="0" dirty="0" smtClean="0"/>
              <a:t> piece about how we foster this shared fate, expanding our circle of concern. One of the things the research is showing – one of the ways to not trigger that we are not separate and different is to talk about disparities in places and not faces. There is something about comparing communities and what every community should have leads a more productive conversation. </a:t>
            </a:r>
          </a:p>
          <a:p>
            <a:endParaRPr lang="en-US" b="1" baseline="0" dirty="0" smtClean="0"/>
          </a:p>
          <a:p>
            <a:r>
              <a:rPr lang="en-US" b="0" i="1" baseline="0" dirty="0" smtClean="0"/>
              <a:t>Reached saturation point by Fairness between Places – clear outline of maybe how this presentation is setup? </a:t>
            </a:r>
          </a:p>
          <a:p>
            <a:endParaRPr lang="en-US" b="1" baseline="0" dirty="0" smtClean="0"/>
          </a:p>
          <a:p>
            <a:r>
              <a:rPr lang="en-US" b="1" baseline="0" dirty="0" smtClean="0"/>
              <a:t>Fairness is a sticky term – and often leads the public towards making personal and individual comparisons of who has what and why don’t I have that. When we compare places, we can highlight the inequities between the systems and structures in our communities and how inequitable investment in these structures leads to barriers to opportunity. Uplifting the systems and places that we all use and benefit from leaves less room for personal assessment on what is fair between groups of people (what people spend their $ on, who is more deserving of public benefits, </a:t>
            </a:r>
            <a:r>
              <a:rPr lang="en-US" b="1" baseline="0" dirty="0" err="1" smtClean="0"/>
              <a:t>etc</a:t>
            </a:r>
            <a:r>
              <a:rPr lang="en-US" b="1" baseline="0" dirty="0" smtClean="0"/>
              <a:t>). </a:t>
            </a:r>
            <a:endParaRPr lang="en-US" b="1" dirty="0"/>
          </a:p>
        </p:txBody>
      </p:sp>
      <p:sp>
        <p:nvSpPr>
          <p:cNvPr id="4" name="Slide Number Placeholder 3"/>
          <p:cNvSpPr>
            <a:spLocks noGrp="1"/>
          </p:cNvSpPr>
          <p:nvPr>
            <p:ph type="sldNum" sz="quarter" idx="10"/>
          </p:nvPr>
        </p:nvSpPr>
        <p:spPr/>
        <p:txBody>
          <a:bodyPr/>
          <a:lstStyle/>
          <a:p>
            <a:pPr>
              <a:defRPr/>
            </a:pPr>
            <a:fld id="{2BCAD893-2D5F-44DB-8C5E-5389FA672451}" type="slidenum">
              <a:rPr lang="en-US" smtClean="0"/>
              <a:pPr>
                <a:defRPr/>
              </a:pPr>
              <a:t>32</a:t>
            </a:fld>
            <a:endParaRPr lang="en-US"/>
          </a:p>
        </p:txBody>
      </p:sp>
    </p:spTree>
    <p:extLst>
      <p:ext uri="{BB962C8B-B14F-4D97-AF65-F5344CB8AC3E}">
        <p14:creationId xmlns:p14="http://schemas.microsoft.com/office/powerpoint/2010/main" val="26759183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a:prstGeom prst="rect">
            <a:avLst/>
          </a:prstGeom>
        </p:spPr>
      </p:sp>
      <p:sp>
        <p:nvSpPr>
          <p:cNvPr id="3" name="Notes Placeholder 2"/>
          <p:cNvSpPr>
            <a:spLocks noGrp="1"/>
          </p:cNvSpPr>
          <p:nvPr>
            <p:ph type="body" idx="1"/>
          </p:nvPr>
        </p:nvSpPr>
        <p:spPr/>
        <p:txBody>
          <a:bodyPr/>
          <a:lstStyle/>
          <a:p>
            <a:r>
              <a:rPr lang="en-US" b="1" dirty="0" smtClean="0"/>
              <a:t>SLIDE Narrative: </a:t>
            </a:r>
          </a:p>
          <a:p>
            <a:endParaRPr lang="en-US" b="1" dirty="0" smtClean="0"/>
          </a:p>
          <a:p>
            <a:r>
              <a:rPr lang="en-US" b="1" dirty="0" smtClean="0"/>
              <a:t>One</a:t>
            </a:r>
            <a:r>
              <a:rPr lang="en-US" b="1" baseline="0" dirty="0" smtClean="0"/>
              <a:t> of the ways we can expand the circle of concern is to compare the inequities between the public systems and opportunities available in communities rather than individual outcomes based on race. For example, it is common to state the unemployment rate of members of the community by race rather than highlighting the lack of public infrastructure and opportunity in a community – focusing on the places and not the faces. This gives the public and readers context to the challenges communities are facing by providing a landscape rather than portrait view of the issues at hand and the public systems needed to ensure a quality of life. </a:t>
            </a:r>
            <a:endParaRPr lang="en-US" b="1" dirty="0"/>
          </a:p>
        </p:txBody>
      </p:sp>
      <p:sp>
        <p:nvSpPr>
          <p:cNvPr id="4" name="Slide Number Placeholder 3"/>
          <p:cNvSpPr>
            <a:spLocks noGrp="1"/>
          </p:cNvSpPr>
          <p:nvPr>
            <p:ph type="sldNum" sz="quarter" idx="10"/>
          </p:nvPr>
        </p:nvSpPr>
        <p:spPr/>
        <p:txBody>
          <a:bodyPr/>
          <a:lstStyle/>
          <a:p>
            <a:pPr>
              <a:defRPr/>
            </a:pPr>
            <a:fld id="{2BCAD893-2D5F-44DB-8C5E-5389FA672451}" type="slidenum">
              <a:rPr lang="en-US" smtClean="0"/>
              <a:pPr>
                <a:defRPr/>
              </a:pPr>
              <a:t>33</a:t>
            </a:fld>
            <a:endParaRPr lang="en-US"/>
          </a:p>
        </p:txBody>
      </p:sp>
    </p:spTree>
    <p:extLst>
      <p:ext uri="{BB962C8B-B14F-4D97-AF65-F5344CB8AC3E}">
        <p14:creationId xmlns:p14="http://schemas.microsoft.com/office/powerpoint/2010/main" val="2120462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a:prstGeom prst="rect">
            <a:avLst/>
          </a:prstGeom>
        </p:spPr>
      </p:sp>
      <p:sp>
        <p:nvSpPr>
          <p:cNvPr id="3" name="Notes Placeholder 2"/>
          <p:cNvSpPr>
            <a:spLocks noGrp="1"/>
          </p:cNvSpPr>
          <p:nvPr>
            <p:ph type="body" idx="1"/>
          </p:nvPr>
        </p:nvSpPr>
        <p:spPr/>
        <p:txBody>
          <a:bodyPr/>
          <a:lstStyle/>
          <a:p>
            <a:r>
              <a:rPr lang="en-US" b="1" dirty="0" smtClean="0"/>
              <a:t>SLIDE</a:t>
            </a:r>
            <a:r>
              <a:rPr lang="en-US" b="1" baseline="0" dirty="0" smtClean="0"/>
              <a:t> Narrative: </a:t>
            </a:r>
          </a:p>
          <a:p>
            <a:endParaRPr lang="en-US" b="1" baseline="0" dirty="0" smtClean="0"/>
          </a:p>
          <a:p>
            <a:r>
              <a:rPr lang="en-US" b="1" baseline="0" dirty="0" smtClean="0"/>
              <a:t>By widening the circle of concern, we reinforce the real idea that our fates are linked. We need to reflect this throughout our communications. </a:t>
            </a:r>
            <a:endParaRPr lang="en-US" b="1" dirty="0" smtClean="0"/>
          </a:p>
          <a:p>
            <a:endParaRPr lang="en-US" b="1" dirty="0" smtClean="0"/>
          </a:p>
          <a:p>
            <a:r>
              <a:rPr lang="en-US" b="1" dirty="0" smtClean="0"/>
              <a:t>We can start</a:t>
            </a:r>
            <a:r>
              <a:rPr lang="en-US" b="1" baseline="0" dirty="0" smtClean="0"/>
              <a:t> by using more i</a:t>
            </a:r>
            <a:r>
              <a:rPr lang="en-US" b="1" dirty="0" smtClean="0"/>
              <a:t>nclusive</a:t>
            </a:r>
            <a:r>
              <a:rPr lang="en-US" b="1" baseline="0" dirty="0" smtClean="0"/>
              <a:t> language – “us &amp; we”, reclaiming public structures as “our” systems that “we” built”. </a:t>
            </a:r>
          </a:p>
          <a:p>
            <a:endParaRPr lang="en-US" b="1" baseline="0" dirty="0" smtClean="0"/>
          </a:p>
          <a:p>
            <a:r>
              <a:rPr lang="en-US" b="1" baseline="0" dirty="0" smtClean="0"/>
              <a:t>We can start by describing communities by their situations as a temporary rather than a permanent state of being. For example, when we use terms like “the poor”, “at-risk”, “these communities”, not only are we </a:t>
            </a:r>
            <a:r>
              <a:rPr lang="en-US" b="1" baseline="0" dirty="0" err="1" smtClean="0"/>
              <a:t>otherizing</a:t>
            </a:r>
            <a:r>
              <a:rPr lang="en-US" b="1" baseline="0" dirty="0" smtClean="0"/>
              <a:t>, we are leaving people outside of the circle of concern. This triggering notions of a separate fate– allowing people to say ‘this is not my problem” </a:t>
            </a:r>
          </a:p>
          <a:p>
            <a:endParaRPr lang="en-US" b="1" baseline="0" dirty="0" smtClean="0"/>
          </a:p>
          <a:p>
            <a:r>
              <a:rPr lang="en-US" b="1" baseline="0" dirty="0" smtClean="0"/>
              <a:t>When we articulate the problem so it matters to everyone and so they can see themselves in the solution we not only widen the circle of concern but the issues of concern as well. </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2BCAD893-2D5F-44DB-8C5E-5389FA672451}" type="slidenum">
              <a:rPr lang="en-US" smtClean="0"/>
              <a:pPr>
                <a:defRPr/>
              </a:pPr>
              <a:t>34</a:t>
            </a:fld>
            <a:endParaRPr lang="en-US"/>
          </a:p>
        </p:txBody>
      </p:sp>
    </p:spTree>
    <p:extLst>
      <p:ext uri="{BB962C8B-B14F-4D97-AF65-F5344CB8AC3E}">
        <p14:creationId xmlns:p14="http://schemas.microsoft.com/office/powerpoint/2010/main" val="19130857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a:prstGeom prst="rect">
            <a:avLst/>
          </a:prstGeom>
        </p:spPr>
      </p:sp>
      <p:sp>
        <p:nvSpPr>
          <p:cNvPr id="3" name="Notes Placeholder 2"/>
          <p:cNvSpPr>
            <a:spLocks noGrp="1"/>
          </p:cNvSpPr>
          <p:nvPr>
            <p:ph type="body" idx="1"/>
          </p:nvPr>
        </p:nvSpPr>
        <p:spPr/>
        <p:txBody>
          <a:bodyPr/>
          <a:lstStyle/>
          <a:p>
            <a:r>
              <a:rPr lang="en-US" b="1" dirty="0" smtClean="0"/>
              <a:t>SLIDE</a:t>
            </a:r>
            <a:r>
              <a:rPr lang="en-US" b="1" baseline="0" dirty="0" smtClean="0"/>
              <a:t> Narrative: </a:t>
            </a:r>
          </a:p>
          <a:p>
            <a:endParaRPr lang="en-US" b="1" baseline="0" dirty="0" smtClean="0"/>
          </a:p>
          <a:p>
            <a:r>
              <a:rPr lang="en-US" b="1" baseline="0" dirty="0" smtClean="0"/>
              <a:t>A counter narrative to the ‘rugged individual’ frame is the one of our interdependence. Research (FW) has been done to test the success of the interdependence frame and has proved resilient in its ability to counter and balance the very prominent individualism story that is so deeply embedded in our cultural narrative – paving the way for a more productive conversation about the needs of our communities and the public systems that underpin our economy. </a:t>
            </a:r>
          </a:p>
          <a:p>
            <a:endParaRPr lang="en-US" b="1" dirty="0"/>
          </a:p>
        </p:txBody>
      </p:sp>
      <p:sp>
        <p:nvSpPr>
          <p:cNvPr id="4" name="Slide Number Placeholder 3"/>
          <p:cNvSpPr>
            <a:spLocks noGrp="1"/>
          </p:cNvSpPr>
          <p:nvPr>
            <p:ph type="sldNum" sz="quarter" idx="10"/>
          </p:nvPr>
        </p:nvSpPr>
        <p:spPr/>
        <p:txBody>
          <a:bodyPr/>
          <a:lstStyle/>
          <a:p>
            <a:pPr>
              <a:defRPr/>
            </a:pPr>
            <a:fld id="{2BCAD893-2D5F-44DB-8C5E-5389FA672451}" type="slidenum">
              <a:rPr lang="en-US" smtClean="0"/>
              <a:pPr>
                <a:defRPr/>
              </a:pPr>
              <a:t>35</a:t>
            </a:fld>
            <a:endParaRPr lang="en-US"/>
          </a:p>
        </p:txBody>
      </p:sp>
    </p:spTree>
    <p:extLst>
      <p:ext uri="{BB962C8B-B14F-4D97-AF65-F5344CB8AC3E}">
        <p14:creationId xmlns:p14="http://schemas.microsoft.com/office/powerpoint/2010/main" val="3672185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a:prstGeom prst="rect">
            <a:avLst/>
          </a:prstGeom>
        </p:spPr>
      </p:sp>
      <p:sp>
        <p:nvSpPr>
          <p:cNvPr id="3" name="Notes Placeholder 2"/>
          <p:cNvSpPr>
            <a:spLocks noGrp="1"/>
          </p:cNvSpPr>
          <p:nvPr>
            <p:ph type="body" idx="1"/>
          </p:nvPr>
        </p:nvSpPr>
        <p:spPr/>
        <p:txBody>
          <a:bodyPr/>
          <a:lstStyle/>
          <a:p>
            <a:r>
              <a:rPr lang="en-US" b="1" dirty="0" smtClean="0"/>
              <a:t>SLIDE</a:t>
            </a:r>
            <a:r>
              <a:rPr lang="en-US" b="1" baseline="0" dirty="0" smtClean="0"/>
              <a:t> Narrative:</a:t>
            </a:r>
          </a:p>
          <a:p>
            <a:endParaRPr lang="en-US" b="1" baseline="0" dirty="0" smtClean="0"/>
          </a:p>
          <a:p>
            <a:r>
              <a:rPr lang="en-US" b="1" baseline="0" dirty="0" smtClean="0"/>
              <a:t>http://www.tompaine.com/articles/2007/02/20/bridging_the_blackimmigrant_divide.php</a:t>
            </a:r>
          </a:p>
          <a:p>
            <a:endParaRPr lang="en-US"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Arial" charset="0"/>
                <a:ea typeface="+mn-ea"/>
                <a:cs typeface="+mn-cs"/>
              </a:rPr>
              <a:t>Our new conversation needs a new vocabulary. That vocabulary does not include phrases often used by well-intentioned immigrant rights advocates like “we’re a nation of immigrants” or “immigrants work hard and take jobs that native born workers won’t do.” The former phrase negates the sacrifice and contribution that African Americans (as well as Native Americans) made in building our country. The latter plays into pernicious stereotypes about African Americans (as well as other low-income laborers) as loafers who’d rather get a welfare check than do an honest day’s work.</a:t>
            </a:r>
            <a:endParaRPr lang="en-US" b="1" baseline="0" dirty="0" smtClean="0"/>
          </a:p>
          <a:p>
            <a:endParaRPr lang="en-US" b="1" dirty="0" smtClean="0"/>
          </a:p>
          <a:p>
            <a:r>
              <a:rPr lang="en-US" sz="1200" b="0" i="0" kern="1200" dirty="0" smtClean="0">
                <a:solidFill>
                  <a:schemeClr val="tx1"/>
                </a:solidFill>
                <a:effectLst/>
                <a:latin typeface="Arial" charset="0"/>
                <a:ea typeface="+mn-ea"/>
                <a:cs typeface="+mn-cs"/>
              </a:rPr>
              <a:t>At the same time, our new conversation must move away from the idea that the rules and hierarchy of our economy and social systems are fixed, with immigrants and black folks destined to scramble for scraps at the bottom of the heap. In asking whether immigrants are good for blacks, we’ve been saying, implicitly, that immigration policy can change, but labor policy, education policy, health care policy, civil rights policy and economic policy cannot. That’s been a mistake.</a:t>
            </a:r>
          </a:p>
          <a:p>
            <a:endParaRPr lang="en-US" sz="1200" b="0" i="0" kern="1200" dirty="0" smtClean="0">
              <a:solidFill>
                <a:schemeClr val="tx1"/>
              </a:solidFill>
              <a:effectLst/>
              <a:latin typeface="Arial" charset="0"/>
              <a:ea typeface="+mn-ea"/>
              <a:cs typeface="+mn-cs"/>
            </a:endParaRPr>
          </a:p>
          <a:p>
            <a:r>
              <a:rPr lang="en-US" sz="1200" b="0" i="0" kern="1200" dirty="0" smtClean="0">
                <a:solidFill>
                  <a:schemeClr val="tx1"/>
                </a:solidFill>
                <a:effectLst/>
                <a:latin typeface="Arial" charset="0"/>
                <a:ea typeface="+mn-ea"/>
                <a:cs typeface="+mn-cs"/>
              </a:rPr>
              <a:t>So what does it mean to turn the conversation toward positive solutions that reflect our shared values and interests? It means, for example, replacing the “nation of immigrants” slogan with the more nuanced </a:t>
            </a:r>
            <a:r>
              <a:rPr lang="en-US" sz="1200" b="0" i="0" kern="1200" dirty="0" smtClean="0">
                <a:solidFill>
                  <a:schemeClr val="tx1"/>
                </a:solidFill>
                <a:effectLst/>
                <a:latin typeface="Arial" charset="0"/>
                <a:ea typeface="+mn-ea"/>
                <a:cs typeface="+mn-cs"/>
                <a:hlinkClick r:id="rId3"/>
              </a:rPr>
              <a:t>language of community</a:t>
            </a:r>
            <a:r>
              <a:rPr lang="en-US" sz="1200" b="0" i="0" kern="1200" dirty="0" smtClean="0">
                <a:solidFill>
                  <a:schemeClr val="tx1"/>
                </a:solidFill>
                <a:effectLst/>
                <a:latin typeface="Arial" charset="0"/>
                <a:ea typeface="+mn-ea"/>
                <a:cs typeface="+mn-cs"/>
              </a:rPr>
              <a:t>—that we are all in it together, interconnected in our hopes and dreams, as well as in our successes and setbacks. As part of this narrative, we can invoke the history of our country as a place where people of different races, religions and nationalities have always come together to pursue the common goal of opportunity. And we can emphasize that keeping opportunity alive takes work and investment in effective public structures, systems and programs.</a:t>
            </a:r>
          </a:p>
          <a:p>
            <a:endParaRPr lang="en-US" sz="1200" b="0" i="0" kern="1200" dirty="0" smtClean="0">
              <a:solidFill>
                <a:schemeClr val="tx1"/>
              </a:solidFill>
              <a:effectLst/>
              <a:latin typeface="Arial" charset="0"/>
              <a:ea typeface="+mn-ea"/>
              <a:cs typeface="+mn-cs"/>
            </a:endParaRPr>
          </a:p>
          <a:p>
            <a:r>
              <a:rPr lang="en-US" sz="1200" b="0" i="0" kern="1200" dirty="0" smtClean="0">
                <a:solidFill>
                  <a:srgbClr val="FFFF00"/>
                </a:solidFill>
                <a:effectLst/>
                <a:latin typeface="Arial" charset="0"/>
                <a:ea typeface="+mn-ea"/>
                <a:cs typeface="+mn-cs"/>
              </a:rPr>
              <a:t>It means a shared call for investment in the public systems that are crucial to the mobility of African Americans and immigrants: well-financed public schools, college aid and access, guaranteed quality health care and economic incentives for the creation of affordable housing. And it means insisting on anti-discrimination and fair labor enforcement, as well as living wages for all workers.</a:t>
            </a:r>
          </a:p>
          <a:p>
            <a:endParaRPr lang="en-US" sz="1200" b="0" i="0" kern="1200" dirty="0" smtClean="0">
              <a:solidFill>
                <a:srgbClr val="FFFF00"/>
              </a:solidFill>
              <a:effectLst/>
              <a:latin typeface="Arial" charset="0"/>
              <a:ea typeface="+mn-ea"/>
              <a:cs typeface="+mn-cs"/>
            </a:endParaRPr>
          </a:p>
          <a:p>
            <a:r>
              <a:rPr lang="en-US" sz="1200" b="0" i="0" kern="1200" dirty="0" smtClean="0">
                <a:solidFill>
                  <a:schemeClr val="tx1"/>
                </a:solidFill>
                <a:effectLst/>
                <a:latin typeface="Arial" charset="0"/>
                <a:ea typeface="+mn-ea"/>
                <a:cs typeface="+mn-cs"/>
              </a:rPr>
              <a:t>Finally, this conversation is not only about African Americans and immigrants but, ultimately, about everyone in our country. Embracing our shared values and linked fate, promoting common solutions and investing in the stepping stones of opportunity are essential to our nation’s progress in a new century and a changing world.</a:t>
            </a:r>
          </a:p>
          <a:p>
            <a:r>
              <a:rPr lang="en-US" dirty="0" smtClean="0"/>
              <a:t/>
            </a:r>
            <a:br>
              <a:rPr lang="en-US" dirty="0" smtClean="0"/>
            </a:br>
            <a:r>
              <a:rPr lang="en-US" b="0" baseline="0" dirty="0" smtClean="0"/>
              <a:t>A narrative is a broad set of themes and values that help to connect with persuadable audiences and build support for change. Anti-immigrant spokespeople have a clear narrative with two main elements: LAW &amp; ORDER and OVERWHELMING SCARCE RESOURCES. </a:t>
            </a:r>
          </a:p>
          <a:p>
            <a:endParaRPr lang="en-US" b="0" baseline="0" dirty="0" smtClean="0"/>
          </a:p>
          <a:p>
            <a:r>
              <a:rPr lang="en-US" b="0" baseline="0" dirty="0" smtClean="0"/>
              <a:t>Pro-immigration advocates and communication experts have developed and pushed out a pro-immigration narrative designed to move hearts, minds, and policy. This narrative is organized around three separate but complementary themes: upholding our nation’s values, a commonsense approach and moving us forward together. </a:t>
            </a:r>
          </a:p>
          <a:p>
            <a:endParaRPr lang="en-US" b="0" baseline="0" dirty="0" smtClean="0"/>
          </a:p>
          <a:p>
            <a:r>
              <a:rPr lang="en-US" b="0" baseline="0" dirty="0" smtClean="0"/>
              <a:t>Each pillar can be used to both critique new and existing bad policies, and just as important, to promote positive approaches. The narrative as a whole works to remind people that immigration is part of who we are as a nation and that we cannot allow extremists prey on our insecurities and fears to enact policies that ultimately hurt our communities and violate our most basic values. </a:t>
            </a:r>
          </a:p>
          <a:p>
            <a:endParaRPr lang="en-US" b="0" baseline="0" dirty="0" smtClean="0"/>
          </a:p>
          <a:p>
            <a:r>
              <a:rPr lang="en-US" b="0" baseline="0" dirty="0" smtClean="0"/>
              <a:t>Upholding our Values: Inspire audiences to see beyond political rhetoric and think about the country we can be. At a values level, most of us are very much alike, taking the time to define “American” in our own terms. </a:t>
            </a:r>
          </a:p>
          <a:p>
            <a:endParaRPr lang="en-US" b="0" baseline="0" dirty="0" smtClean="0"/>
          </a:p>
          <a:p>
            <a:r>
              <a:rPr lang="en-US" b="0" baseline="0" dirty="0" smtClean="0"/>
              <a:t>Commonsense Approach: Having a positive vision for the country and a way to get there (moving beyond what’s wrong). Moving from solutions to approaches. We move that immigrants are not the issue it’s our policies and that as a democracy we have the power to change it. </a:t>
            </a:r>
          </a:p>
          <a:p>
            <a:endParaRPr lang="en-US" b="0" baseline="0" dirty="0" smtClean="0"/>
          </a:p>
          <a:p>
            <a:r>
              <a:rPr lang="en-US" b="0" baseline="0" dirty="0" smtClean="0"/>
              <a:t>Moving Forward together: Emphasize our shared interest (shared interdependence). Discredit us vs. them and uplift our connections, since we are all connected, bad policy impacts us all. </a:t>
            </a:r>
            <a:r>
              <a:rPr lang="en-US" b="1" baseline="0" dirty="0" smtClean="0"/>
              <a:t> </a:t>
            </a:r>
            <a:endParaRPr lang="en-US" b="1" dirty="0" smtClean="0"/>
          </a:p>
        </p:txBody>
      </p:sp>
      <p:sp>
        <p:nvSpPr>
          <p:cNvPr id="4" name="Slide Number Placeholder 3"/>
          <p:cNvSpPr>
            <a:spLocks noGrp="1"/>
          </p:cNvSpPr>
          <p:nvPr>
            <p:ph type="sldNum" sz="quarter" idx="10"/>
          </p:nvPr>
        </p:nvSpPr>
        <p:spPr/>
        <p:txBody>
          <a:bodyPr/>
          <a:lstStyle/>
          <a:p>
            <a:pPr>
              <a:defRPr/>
            </a:pPr>
            <a:fld id="{2BCAD893-2D5F-44DB-8C5E-5389FA672451}" type="slidenum">
              <a:rPr lang="en-US" smtClean="0"/>
              <a:pPr>
                <a:defRPr/>
              </a:pPr>
              <a:t>36</a:t>
            </a:fld>
            <a:endParaRPr lang="en-US"/>
          </a:p>
        </p:txBody>
      </p:sp>
    </p:spTree>
    <p:extLst>
      <p:ext uri="{BB962C8B-B14F-4D97-AF65-F5344CB8AC3E}">
        <p14:creationId xmlns:p14="http://schemas.microsoft.com/office/powerpoint/2010/main" val="16664358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a:prstGeom prst="rect">
            <a:avLst/>
          </a:prstGeom>
        </p:spPr>
      </p:sp>
      <p:sp>
        <p:nvSpPr>
          <p:cNvPr id="3" name="Notes Placeholder 2"/>
          <p:cNvSpPr>
            <a:spLocks noGrp="1"/>
          </p:cNvSpPr>
          <p:nvPr>
            <p:ph type="body" idx="1"/>
          </p:nvPr>
        </p:nvSpPr>
        <p:spPr/>
        <p:txBody>
          <a:bodyPr/>
          <a:lstStyle/>
          <a:p>
            <a:r>
              <a:rPr lang="en-US" b="1" dirty="0" smtClean="0"/>
              <a:t>SLIDE</a:t>
            </a:r>
            <a:r>
              <a:rPr lang="en-US" b="1" baseline="0" dirty="0" smtClean="0"/>
              <a:t> Narrative: </a:t>
            </a:r>
          </a:p>
          <a:p>
            <a:endParaRPr lang="en-US" b="1" baseline="0" dirty="0" smtClean="0"/>
          </a:p>
          <a:p>
            <a:r>
              <a:rPr lang="en-US" b="1" baseline="0" dirty="0" smtClean="0"/>
              <a:t>In particular we think the commonsense approach is a good example </a:t>
            </a:r>
          </a:p>
          <a:p>
            <a:endParaRPr lang="en-US" b="1" baseline="0" dirty="0" smtClean="0"/>
          </a:p>
          <a:p>
            <a:r>
              <a:rPr lang="en-US" b="1" baseline="0" dirty="0" smtClean="0"/>
              <a:t>Maybe use the Moving Forward example – to provide solutions. How can we unpack these examples more? </a:t>
            </a:r>
            <a:endParaRPr lang="en-US" b="1" dirty="0" smtClean="0"/>
          </a:p>
        </p:txBody>
      </p:sp>
      <p:sp>
        <p:nvSpPr>
          <p:cNvPr id="4" name="Slide Number Placeholder 3"/>
          <p:cNvSpPr>
            <a:spLocks noGrp="1"/>
          </p:cNvSpPr>
          <p:nvPr>
            <p:ph type="sldNum" sz="quarter" idx="10"/>
          </p:nvPr>
        </p:nvSpPr>
        <p:spPr/>
        <p:txBody>
          <a:bodyPr/>
          <a:lstStyle/>
          <a:p>
            <a:pPr>
              <a:defRPr/>
            </a:pPr>
            <a:fld id="{2BCAD893-2D5F-44DB-8C5E-5389FA672451}" type="slidenum">
              <a:rPr lang="en-US" smtClean="0"/>
              <a:pPr>
                <a:defRPr/>
              </a:pPr>
              <a:t>37</a:t>
            </a:fld>
            <a:endParaRPr lang="en-US"/>
          </a:p>
        </p:txBody>
      </p:sp>
    </p:spTree>
    <p:extLst>
      <p:ext uri="{BB962C8B-B14F-4D97-AF65-F5344CB8AC3E}">
        <p14:creationId xmlns:p14="http://schemas.microsoft.com/office/powerpoint/2010/main" val="16664358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p:txBody>
          <a:bodyPr/>
          <a:lstStyle/>
          <a:p>
            <a:r>
              <a:rPr lang="en-US" b="1" dirty="0" smtClean="0"/>
              <a:t>SLIDE</a:t>
            </a:r>
            <a:r>
              <a:rPr lang="en-US" b="1" baseline="0" dirty="0" smtClean="0"/>
              <a:t> 37 Narrative: </a:t>
            </a:r>
            <a:endParaRPr lang="en-US" b="1" dirty="0" smtClean="0"/>
          </a:p>
        </p:txBody>
      </p:sp>
      <p:sp>
        <p:nvSpPr>
          <p:cNvPr id="4" name="Slide Number Placeholder 3"/>
          <p:cNvSpPr>
            <a:spLocks noGrp="1"/>
          </p:cNvSpPr>
          <p:nvPr>
            <p:ph type="sldNum" sz="quarter" idx="10"/>
          </p:nvPr>
        </p:nvSpPr>
        <p:spPr/>
        <p:txBody>
          <a:bodyPr/>
          <a:lstStyle/>
          <a:p>
            <a:pPr>
              <a:defRPr/>
            </a:pPr>
            <a:fld id="{2BCAD893-2D5F-44DB-8C5E-5389FA672451}" type="slidenum">
              <a:rPr lang="en-US" smtClean="0">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16664358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a:prstGeom prst="rect">
            <a:avLst/>
          </a:prstGeom>
        </p:spPr>
      </p:sp>
      <p:sp>
        <p:nvSpPr>
          <p:cNvPr id="3" name="Notes Placeholder 2"/>
          <p:cNvSpPr>
            <a:spLocks noGrp="1"/>
          </p:cNvSpPr>
          <p:nvPr>
            <p:ph type="body" idx="1"/>
          </p:nvPr>
        </p:nvSpPr>
        <p:spPr/>
        <p:txBody>
          <a:bodyPr/>
          <a:lstStyle/>
          <a:p>
            <a:r>
              <a:rPr lang="en-US" b="1" dirty="0" smtClean="0"/>
              <a:t>SLIDE </a:t>
            </a:r>
            <a:r>
              <a:rPr lang="en-US" b="1" baseline="0" dirty="0" smtClean="0"/>
              <a:t>Narrative: </a:t>
            </a:r>
          </a:p>
          <a:p>
            <a:endParaRPr lang="en-US" b="1" baseline="0" dirty="0" smtClean="0"/>
          </a:p>
          <a:p>
            <a:r>
              <a:rPr lang="en-US" b="1" baseline="0" dirty="0" smtClean="0"/>
              <a:t>Here is an excerpt from the report, they begin by talking about the larger/shared benefit. They recognize government and public choices have been part of the problem and the solution, and call people to action. And they are not leading with a litany of problems. They are trying to consistently tie the shared benefit with the need to deal with the particular needs of COC. Recognizing both that policies have been barriers and tools. </a:t>
            </a:r>
          </a:p>
          <a:p>
            <a:endParaRPr lang="en-US" b="1" baseline="0" dirty="0" smtClean="0"/>
          </a:p>
          <a:p>
            <a:r>
              <a:rPr lang="en-US" b="1" baseline="0" dirty="0" smtClean="0"/>
              <a:t>CSI published this report 3 years ago about ways to improve opportunity and equity in NY. We think this example is illustrative of speaking to interdependence and using systems language to talk about racial equity and the need to improve the systems that benefit us all. </a:t>
            </a:r>
          </a:p>
          <a:p>
            <a:endParaRPr lang="en-US" b="1" baseline="0" dirty="0" smtClean="0"/>
          </a:p>
          <a:p>
            <a:endParaRPr lang="en-US" b="1" baseline="0" dirty="0" smtClean="0"/>
          </a:p>
          <a:p>
            <a:endParaRPr lang="en-US" b="1" baseline="0" dirty="0" smtClean="0"/>
          </a:p>
          <a:p>
            <a:r>
              <a:rPr lang="en-US" dirty="0" smtClean="0"/>
              <a:t>What do we like about this example?</a:t>
            </a:r>
            <a:r>
              <a:rPr lang="en-US" baseline="0" dirty="0" smtClean="0"/>
              <a:t> What is it illustrating? </a:t>
            </a:r>
            <a:endParaRPr lang="en-US" dirty="0"/>
          </a:p>
        </p:txBody>
      </p:sp>
      <p:sp>
        <p:nvSpPr>
          <p:cNvPr id="4" name="Slide Number Placeholder 3"/>
          <p:cNvSpPr>
            <a:spLocks noGrp="1"/>
          </p:cNvSpPr>
          <p:nvPr>
            <p:ph type="sldNum" sz="quarter" idx="10"/>
          </p:nvPr>
        </p:nvSpPr>
        <p:spPr/>
        <p:txBody>
          <a:bodyPr/>
          <a:lstStyle/>
          <a:p>
            <a:pPr>
              <a:defRPr/>
            </a:pPr>
            <a:fld id="{2BCAD893-2D5F-44DB-8C5E-5389FA672451}" type="slidenum">
              <a:rPr lang="en-US" smtClean="0"/>
              <a:pPr>
                <a:defRPr/>
              </a:pPr>
              <a:t>39</a:t>
            </a:fld>
            <a:endParaRPr lang="en-US"/>
          </a:p>
        </p:txBody>
      </p:sp>
    </p:spTree>
    <p:extLst>
      <p:ext uri="{BB962C8B-B14F-4D97-AF65-F5344CB8AC3E}">
        <p14:creationId xmlns:p14="http://schemas.microsoft.com/office/powerpoint/2010/main" val="3082406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3" name="Rectangle 2"/>
          <p:cNvSpPr>
            <a:spLocks noGrp="1" noRot="1" noChangeAspect="1" noChangeArrowheads="1" noTextEdit="1"/>
          </p:cNvSpPr>
          <p:nvPr>
            <p:ph type="sldImg"/>
          </p:nvPr>
        </p:nvSpPr>
        <p:spPr>
          <a:xfrm>
            <a:off x="1258888" y="720725"/>
            <a:ext cx="4800600" cy="3600450"/>
          </a:xfrm>
          <a:prstGeom prst="rect">
            <a:avLst/>
          </a:prstGeom>
          <a:ln/>
        </p:spPr>
      </p:sp>
      <p:sp>
        <p:nvSpPr>
          <p:cNvPr id="4485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latin typeface="Arial" charset="0"/>
                <a:ea typeface="+mn-ea"/>
                <a:cs typeface="+mn-cs"/>
              </a:rPr>
              <a:t>SLIDE Narrative: </a:t>
            </a:r>
            <a:r>
              <a:rPr lang="en-US" sz="1200" b="0" i="1" kern="1200" dirty="0" smtClean="0">
                <a:solidFill>
                  <a:schemeClr val="tx1"/>
                </a:solidFill>
                <a:latin typeface="Arial" charset="0"/>
                <a:ea typeface="+mn-ea"/>
                <a:cs typeface="+mn-cs"/>
              </a:rPr>
              <a:t>(Does it sound like we address and acknowledge the different ways people are dismantling</a:t>
            </a:r>
            <a:r>
              <a:rPr lang="en-US" sz="1200" b="0" i="1" kern="1200" baseline="0" dirty="0" smtClean="0">
                <a:solidFill>
                  <a:schemeClr val="tx1"/>
                </a:solidFill>
                <a:latin typeface="Arial" charset="0"/>
                <a:ea typeface="+mn-ea"/>
                <a:cs typeface="+mn-cs"/>
              </a:rPr>
              <a:t> racism?)</a:t>
            </a:r>
            <a:endParaRPr lang="en-US" sz="1200" b="0" i="1" kern="1200" dirty="0" smtClean="0">
              <a:solidFill>
                <a:schemeClr val="tx1"/>
              </a:solidFill>
              <a:latin typeface="Arial" charset="0"/>
              <a:ea typeface="+mn-ea"/>
              <a:cs typeface="+mn-cs"/>
            </a:endParaRPr>
          </a:p>
          <a:p>
            <a:endParaRPr lang="en-US" sz="1200" b="1"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latin typeface="Arial" charset="0"/>
                <a:ea typeface="+mn-ea"/>
                <a:cs typeface="+mn-cs"/>
              </a:rPr>
              <a:t>There are many different types of conversations about race. </a:t>
            </a:r>
            <a:r>
              <a:rPr lang="en-US" sz="1200" b="1" kern="1200" dirty="0" smtClean="0">
                <a:solidFill>
                  <a:schemeClr val="tx1"/>
                </a:solidFill>
                <a:latin typeface="Arial" charset="0"/>
                <a:ea typeface="+mn-ea"/>
                <a:cs typeface="+mn-cs"/>
              </a:rPr>
              <a:t>Knowing</a:t>
            </a:r>
            <a:r>
              <a:rPr lang="en-US" sz="1200" b="1" kern="1200" baseline="0" dirty="0" smtClean="0">
                <a:solidFill>
                  <a:schemeClr val="tx1"/>
                </a:solidFill>
                <a:latin typeface="Arial" charset="0"/>
                <a:ea typeface="+mn-ea"/>
                <a:cs typeface="+mn-cs"/>
              </a:rPr>
              <a:t> what we know and don’t know about the intersection of race and the role of government, what kind of conversation do we want to have moving forward? </a:t>
            </a:r>
          </a:p>
          <a:p>
            <a:endParaRPr lang="en-US" sz="1200" b="1" kern="1200" baseline="0" dirty="0" smtClean="0">
              <a:solidFill>
                <a:schemeClr val="tx1"/>
              </a:solidFill>
              <a:latin typeface="Arial" charset="0"/>
              <a:ea typeface="+mn-ea"/>
              <a:cs typeface="+mn-cs"/>
            </a:endParaRPr>
          </a:p>
          <a:p>
            <a:r>
              <a:rPr lang="en-US" sz="1200" b="1" kern="1200" baseline="0" dirty="0" smtClean="0">
                <a:solidFill>
                  <a:schemeClr val="tx1"/>
                </a:solidFill>
                <a:latin typeface="Arial" charset="0"/>
                <a:ea typeface="+mn-ea"/>
                <a:cs typeface="+mn-cs"/>
              </a:rPr>
              <a:t>Our partners and allies across the country are working to dismantle </a:t>
            </a:r>
            <a:r>
              <a:rPr lang="en-US" sz="1200" b="1" kern="1200" baseline="0" dirty="0" err="1" smtClean="0">
                <a:solidFill>
                  <a:schemeClr val="tx1"/>
                </a:solidFill>
                <a:latin typeface="Arial" charset="0"/>
                <a:ea typeface="+mn-ea"/>
                <a:cs typeface="+mn-cs"/>
              </a:rPr>
              <a:t>racialized</a:t>
            </a:r>
            <a:r>
              <a:rPr lang="en-US" sz="1200" b="1" kern="1200" baseline="0" dirty="0" smtClean="0">
                <a:solidFill>
                  <a:schemeClr val="tx1"/>
                </a:solidFill>
                <a:latin typeface="Arial" charset="0"/>
                <a:ea typeface="+mn-ea"/>
                <a:cs typeface="+mn-cs"/>
              </a:rPr>
              <a:t> systems and counter the negative impacts of racism in their communities. Some are focused on healing – bringing communities and leaders together in a facilitated dialogue to hear each others stories and to heal from our past and present struggles. Some are confronting the race wedge head on, calling out our elected leaders, the media and so forth.</a:t>
            </a:r>
            <a:r>
              <a:rPr lang="en-US" sz="1200" b="0" kern="1200" baseline="0" dirty="0" smtClean="0">
                <a:solidFill>
                  <a:schemeClr val="bg1"/>
                </a:solidFill>
                <a:latin typeface="Arial" charset="0"/>
                <a:ea typeface="+mn-ea"/>
                <a:cs typeface="+mn-cs"/>
              </a:rPr>
              <a:t> </a:t>
            </a:r>
            <a:r>
              <a:rPr lang="en-US" sz="1200" b="1" kern="1200" baseline="0" dirty="0" smtClean="0">
                <a:solidFill>
                  <a:schemeClr val="bg1"/>
                </a:solidFill>
                <a:latin typeface="Arial" charset="0"/>
                <a:ea typeface="+mn-ea"/>
                <a:cs typeface="+mn-cs"/>
              </a:rPr>
              <a:t>All of these are valuable and play and important role in pushing along the conversation about race and racism . . .the particular conversation about race and the role of government is the one we are digging into.</a:t>
            </a:r>
            <a:r>
              <a:rPr lang="en-US" sz="1200" b="1" kern="1200" baseline="0" dirty="0" smtClean="0">
                <a:solidFill>
                  <a:schemeClr val="tx1"/>
                </a:solidFill>
                <a:latin typeface="Arial" charset="0"/>
                <a:ea typeface="+mn-ea"/>
                <a:cs typeface="+mn-cs"/>
              </a:rPr>
              <a:t> </a:t>
            </a:r>
          </a:p>
          <a:p>
            <a:endParaRPr lang="en-US" sz="1200" b="1" kern="1200" baseline="0" dirty="0" smtClean="0">
              <a:solidFill>
                <a:schemeClr val="tx1"/>
              </a:solidFill>
              <a:latin typeface="Arial" charset="0"/>
              <a:ea typeface="+mn-ea"/>
              <a:cs typeface="+mn-cs"/>
            </a:endParaRPr>
          </a:p>
          <a:p>
            <a:r>
              <a:rPr lang="en-US" sz="1200" b="1" kern="1200" baseline="0" dirty="0" smtClean="0">
                <a:solidFill>
                  <a:schemeClr val="tx1"/>
                </a:solidFill>
                <a:latin typeface="Arial" charset="0"/>
                <a:ea typeface="+mn-ea"/>
                <a:cs typeface="+mn-cs"/>
              </a:rPr>
              <a:t>With the public seeing ‘we the people’ in different ways, we wish to change the terrain of public discourse around the intersection of race and the role of government in order to build broad support for the public systems we all benefit from to ensure a quality of life for all Americans. </a:t>
            </a:r>
            <a:endParaRPr lang="en-US" sz="1200" b="1" kern="1200" dirty="0" smtClean="0">
              <a:solidFill>
                <a:schemeClr val="tx1"/>
              </a:solidFill>
              <a:latin typeface="Arial" charset="0"/>
              <a:ea typeface="+mn-ea"/>
              <a:cs typeface="+mn-cs"/>
            </a:endParaRPr>
          </a:p>
          <a:p>
            <a:endParaRPr lang="en-US" sz="1200" kern="1200" dirty="0" smtClean="0">
              <a:solidFill>
                <a:schemeClr val="tx1"/>
              </a:solidFill>
              <a:latin typeface="Arial" charset="0"/>
              <a:ea typeface="+mn-ea"/>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a:prstGeom prst="rect">
            <a:avLst/>
          </a:prstGeom>
        </p:spPr>
      </p:sp>
      <p:sp>
        <p:nvSpPr>
          <p:cNvPr id="3" name="Notes Placeholder 2"/>
          <p:cNvSpPr>
            <a:spLocks noGrp="1"/>
          </p:cNvSpPr>
          <p:nvPr>
            <p:ph type="body" idx="1"/>
          </p:nvPr>
        </p:nvSpPr>
        <p:spPr/>
        <p:txBody>
          <a:bodyPr/>
          <a:lstStyle/>
          <a:p>
            <a:r>
              <a:rPr lang="en-US" b="1" dirty="0" smtClean="0"/>
              <a:t>SLIDE Narrative:</a:t>
            </a:r>
            <a:r>
              <a:rPr lang="en-US" b="1" baseline="0" dirty="0" smtClean="0"/>
              <a:t> </a:t>
            </a:r>
            <a:endParaRPr lang="en-US" b="1" dirty="0" smtClean="0"/>
          </a:p>
          <a:p>
            <a:endParaRPr lang="en-US" dirty="0" smtClean="0"/>
          </a:p>
          <a:p>
            <a:r>
              <a:rPr lang="en-US" dirty="0" smtClean="0"/>
              <a:t>Call out for people</a:t>
            </a:r>
            <a:r>
              <a:rPr lang="en-US" baseline="0" dirty="0" smtClean="0"/>
              <a:t> what this paragraph is showing. </a:t>
            </a:r>
            <a:endParaRPr lang="en-US" dirty="0" smtClean="0"/>
          </a:p>
          <a:p>
            <a:endParaRPr lang="en-US" dirty="0" smtClean="0"/>
          </a:p>
          <a:p>
            <a:r>
              <a:rPr lang="en-US" dirty="0" smtClean="0"/>
              <a:t>The Washington Budget</a:t>
            </a:r>
            <a:r>
              <a:rPr lang="en-US" baseline="0" dirty="0" smtClean="0"/>
              <a:t> and Policy Center recently released a report about the state of opportunity and prosperity in Washington state. </a:t>
            </a:r>
          </a:p>
          <a:p>
            <a:endParaRPr lang="en-US" baseline="0" dirty="0" smtClean="0"/>
          </a:p>
          <a:p>
            <a:r>
              <a:rPr lang="en-US" baseline="0" dirty="0" smtClean="0"/>
              <a:t>History teaches us a valuable lesson – public investments reap returns by providing the foundations for a strong economy. Every state, as well as every one of the United States peer nations, requires public investment for a thriving business sector, educating citizens, preparing the workforce, and remaining competitive in a global economy. We have much to learn from this history of prosperity, but we must also acknowledge it was not shared by everyone, nor did we maintain the foundation to make it last. People of color, historically denied access to opportunities, were excluded from most economic gains, increasing racial and social inequality. </a:t>
            </a:r>
          </a:p>
          <a:p>
            <a:endParaRPr lang="en-US" sz="2000" baseline="0" dirty="0" smtClean="0">
              <a:latin typeface="Calibri"/>
              <a:cs typeface="Calibri"/>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2000" baseline="30000" dirty="0" smtClean="0">
                <a:solidFill>
                  <a:schemeClr val="bg1"/>
                </a:solidFill>
                <a:latin typeface="Calibri"/>
                <a:cs typeface="Calibri"/>
              </a:rPr>
              <a:t>History teaches a valuable lesson – public investments reap returns by providing the foundations for a strong economy. Every state, as well as every one of the United States peer nations, requires public investment for a thriving business sector, educating citizens, pre- paring their workforce, and remaining competitive in a global economy. We have much to learn from this history of prosperity, but we must also</a:t>
            </a:r>
            <a:r>
              <a:rPr lang="en-US" sz="2000" dirty="0" smtClean="0">
                <a:solidFill>
                  <a:schemeClr val="bg1"/>
                </a:solidFill>
                <a:latin typeface="Calibri"/>
                <a:cs typeface="Calibri"/>
              </a:rPr>
              <a:t> </a:t>
            </a:r>
            <a:r>
              <a:rPr lang="en-US" sz="2000" baseline="30000" dirty="0" smtClean="0">
                <a:solidFill>
                  <a:schemeClr val="bg1"/>
                </a:solidFill>
                <a:latin typeface="Calibri"/>
                <a:cs typeface="Calibri"/>
              </a:rPr>
              <a:t>acknowledge it was not shared by everyone, nor did we</a:t>
            </a:r>
            <a:r>
              <a:rPr lang="en-US" sz="2000" dirty="0" smtClean="0">
                <a:solidFill>
                  <a:schemeClr val="bg1"/>
                </a:solidFill>
                <a:latin typeface="Calibri"/>
                <a:cs typeface="Calibri"/>
              </a:rPr>
              <a:t> </a:t>
            </a:r>
            <a:r>
              <a:rPr lang="en-US" sz="2000" baseline="30000" dirty="0" smtClean="0">
                <a:solidFill>
                  <a:schemeClr val="bg1"/>
                </a:solidFill>
                <a:latin typeface="Calibri"/>
                <a:cs typeface="Calibri"/>
              </a:rPr>
              <a:t>maintain the foundation</a:t>
            </a:r>
            <a:r>
              <a:rPr lang="en-US" sz="2000" dirty="0" smtClean="0">
                <a:solidFill>
                  <a:schemeClr val="bg1"/>
                </a:solidFill>
                <a:latin typeface="Calibri"/>
                <a:cs typeface="Calibri"/>
              </a:rPr>
              <a:t> </a:t>
            </a:r>
            <a:r>
              <a:rPr lang="en-US" sz="2000" baseline="30000" dirty="0" smtClean="0">
                <a:solidFill>
                  <a:schemeClr val="bg1"/>
                </a:solidFill>
                <a:latin typeface="Calibri"/>
                <a:cs typeface="Calibri"/>
              </a:rPr>
              <a:t>make it last. People of color, historically denied access to </a:t>
            </a:r>
            <a:r>
              <a:rPr lang="en-US" sz="2000" baseline="30000" dirty="0" smtClean="0">
                <a:solidFill>
                  <a:srgbClr val="FFFFFF"/>
                </a:solidFill>
                <a:latin typeface="Calibri"/>
                <a:cs typeface="Calibri"/>
              </a:rPr>
              <a:t>opportunities, were excluded from most of the economic gains, increasing racial and social inequality.</a:t>
            </a:r>
            <a:endParaRPr lang="en-US" sz="2000" dirty="0" smtClean="0">
              <a:solidFill>
                <a:srgbClr val="FFFFFF"/>
              </a:solidFill>
              <a:latin typeface="Calibri"/>
              <a:cs typeface="Calibri"/>
            </a:endParaRPr>
          </a:p>
          <a:p>
            <a:endParaRPr lang="en-US" dirty="0"/>
          </a:p>
        </p:txBody>
      </p:sp>
      <p:sp>
        <p:nvSpPr>
          <p:cNvPr id="4" name="Slide Number Placeholder 3"/>
          <p:cNvSpPr>
            <a:spLocks noGrp="1"/>
          </p:cNvSpPr>
          <p:nvPr>
            <p:ph type="sldNum" sz="quarter" idx="10"/>
          </p:nvPr>
        </p:nvSpPr>
        <p:spPr/>
        <p:txBody>
          <a:bodyPr/>
          <a:lstStyle/>
          <a:p>
            <a:pPr>
              <a:defRPr/>
            </a:pPr>
            <a:fld id="{2BCAD893-2D5F-44DB-8C5E-5389FA672451}" type="slidenum">
              <a:rPr lang="en-US" smtClean="0"/>
              <a:pPr>
                <a:defRPr/>
              </a:pPr>
              <a:t>40</a:t>
            </a:fld>
            <a:endParaRPr lang="en-US"/>
          </a:p>
        </p:txBody>
      </p:sp>
    </p:spTree>
    <p:extLst>
      <p:ext uri="{BB962C8B-B14F-4D97-AF65-F5344CB8AC3E}">
        <p14:creationId xmlns:p14="http://schemas.microsoft.com/office/powerpoint/2010/main" val="6992893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a:prstGeom prst="rect">
            <a:avLst/>
          </a:prstGeom>
        </p:spPr>
      </p:sp>
      <p:sp>
        <p:nvSpPr>
          <p:cNvPr id="3" name="Notes Placeholder 2"/>
          <p:cNvSpPr>
            <a:spLocks noGrp="1"/>
          </p:cNvSpPr>
          <p:nvPr>
            <p:ph type="body" idx="1"/>
          </p:nvPr>
        </p:nvSpPr>
        <p:spPr/>
        <p:txBody>
          <a:bodyPr/>
          <a:lstStyle/>
          <a:p>
            <a:r>
              <a:rPr lang="en-US" b="1" baseline="0" dirty="0" smtClean="0"/>
              <a:t>SLIDE Narrative: </a:t>
            </a:r>
          </a:p>
          <a:p>
            <a:r>
              <a:rPr lang="en-US" b="1" baseline="0" dirty="0" smtClean="0"/>
              <a:t/>
            </a:r>
            <a:br>
              <a:rPr lang="en-US" b="1" baseline="0" dirty="0" smtClean="0"/>
            </a:br>
            <a:r>
              <a:rPr lang="en-US" b="1" baseline="0" dirty="0" smtClean="0"/>
              <a:t>There has been some really interesting research being done by John Powell and reinforced by </a:t>
            </a:r>
            <a:r>
              <a:rPr lang="en-US" b="1" baseline="0" dirty="0" err="1" smtClean="0"/>
              <a:t>Rinku</a:t>
            </a:r>
            <a:r>
              <a:rPr lang="en-US" b="1" baseline="0" dirty="0" smtClean="0"/>
              <a:t> </a:t>
            </a:r>
            <a:r>
              <a:rPr lang="en-US" b="1" baseline="0" dirty="0" err="1" smtClean="0"/>
              <a:t>Sen</a:t>
            </a:r>
            <a:r>
              <a:rPr lang="en-US" b="1" baseline="0" dirty="0" smtClean="0"/>
              <a:t> about this idea around ‘the circle of concern’– and the value of belongingness. That is, who we are leaving out and why? This leads us to ask, how do we widen our circle of concern? – in which ways are we communicating that shrinks the circle of concern rather than expand it? </a:t>
            </a:r>
          </a:p>
          <a:p>
            <a:endParaRPr lang="en-US" b="1" baseline="0" dirty="0" smtClean="0"/>
          </a:p>
          <a:p>
            <a:r>
              <a:rPr lang="en-US" b="1" baseline="0" dirty="0" smtClean="0"/>
              <a:t>We think it’s really hard to make the case in reducing disparity and to address structural racialization if you haven’t grappled with the fundamental notions of shared fate and interdependence. This is directly connected to building support for a public response. If I’m going to support a public policy solution that supposedly will benefit someone outside of my circle of concern, WHY should government should be deployed on your behalf. </a:t>
            </a:r>
          </a:p>
          <a:p>
            <a:endParaRPr lang="en-US" b="1" baseline="0" dirty="0" smtClean="0"/>
          </a:p>
          <a:p>
            <a:endParaRPr lang="en-US" baseline="0" dirty="0" smtClean="0"/>
          </a:p>
          <a:p>
            <a:r>
              <a:rPr lang="en-US" baseline="0" dirty="0" smtClean="0"/>
              <a:t>There is a political effort, and people are doing a good job – also a civic participation – long term relationship with government that is not just about voting. In our mind it is important – how do you involve in the actual reshaping – beyond the political calculation </a:t>
            </a:r>
          </a:p>
        </p:txBody>
      </p:sp>
      <p:sp>
        <p:nvSpPr>
          <p:cNvPr id="4" name="Slide Number Placeholder 3"/>
          <p:cNvSpPr>
            <a:spLocks noGrp="1"/>
          </p:cNvSpPr>
          <p:nvPr>
            <p:ph type="sldNum" sz="quarter" idx="10"/>
          </p:nvPr>
        </p:nvSpPr>
        <p:spPr/>
        <p:txBody>
          <a:bodyPr/>
          <a:lstStyle/>
          <a:p>
            <a:fld id="{CB74433C-C29D-4BFD-889B-4E477291FD6F}" type="slidenum">
              <a:rPr lang="en-US" smtClean="0"/>
              <a:pPr/>
              <a:t>41</a:t>
            </a:fld>
            <a:endParaRPr lang="en-US"/>
          </a:p>
        </p:txBody>
      </p:sp>
    </p:spTree>
    <p:extLst>
      <p:ext uri="{BB962C8B-B14F-4D97-AF65-F5344CB8AC3E}">
        <p14:creationId xmlns:p14="http://schemas.microsoft.com/office/powerpoint/2010/main" val="42669043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a:prstGeom prst="rect">
            <a:avLst/>
          </a:prstGeom>
        </p:spPr>
      </p:sp>
      <p:sp>
        <p:nvSpPr>
          <p:cNvPr id="3" name="Notes Placeholder 2"/>
          <p:cNvSpPr>
            <a:spLocks noGrp="1"/>
          </p:cNvSpPr>
          <p:nvPr>
            <p:ph type="body" idx="1"/>
          </p:nvPr>
        </p:nvSpPr>
        <p:spPr/>
        <p:txBody>
          <a:bodyPr/>
          <a:lstStyle/>
          <a:p>
            <a:r>
              <a:rPr lang="en-US" b="1" dirty="0" smtClean="0"/>
              <a:t>SLIDE Narrative: </a:t>
            </a:r>
            <a:endParaRPr lang="en-US" b="1" dirty="0"/>
          </a:p>
        </p:txBody>
      </p:sp>
      <p:sp>
        <p:nvSpPr>
          <p:cNvPr id="4" name="Slide Number Placeholder 3"/>
          <p:cNvSpPr>
            <a:spLocks noGrp="1"/>
          </p:cNvSpPr>
          <p:nvPr>
            <p:ph type="sldNum" sz="quarter" idx="10"/>
          </p:nvPr>
        </p:nvSpPr>
        <p:spPr/>
        <p:txBody>
          <a:bodyPr/>
          <a:lstStyle/>
          <a:p>
            <a:pPr>
              <a:defRPr/>
            </a:pPr>
            <a:fld id="{2BCAD893-2D5F-44DB-8C5E-5389FA672451}" type="slidenum">
              <a:rPr lang="en-US" smtClean="0"/>
              <a:pPr>
                <a:defRPr/>
              </a:pPr>
              <a:t>42</a:t>
            </a:fld>
            <a:endParaRPr lang="en-US"/>
          </a:p>
        </p:txBody>
      </p:sp>
    </p:spTree>
    <p:extLst>
      <p:ext uri="{BB962C8B-B14F-4D97-AF65-F5344CB8AC3E}">
        <p14:creationId xmlns:p14="http://schemas.microsoft.com/office/powerpoint/2010/main" val="9754228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a:prstGeom prst="rect">
            <a:avLst/>
          </a:prstGeom>
        </p:spPr>
      </p:sp>
      <p:sp>
        <p:nvSpPr>
          <p:cNvPr id="3" name="Notes Placeholder 2"/>
          <p:cNvSpPr>
            <a:spLocks noGrp="1"/>
          </p:cNvSpPr>
          <p:nvPr>
            <p:ph type="body" idx="1"/>
          </p:nvPr>
        </p:nvSpPr>
        <p:spPr/>
        <p:txBody>
          <a:bodyPr/>
          <a:lstStyle/>
          <a:p>
            <a:r>
              <a:rPr lang="en-US" b="1" dirty="0" smtClean="0"/>
              <a:t>Slide</a:t>
            </a:r>
            <a:r>
              <a:rPr lang="en-US" b="1" baseline="0" dirty="0" smtClean="0"/>
              <a:t> Narrative:</a:t>
            </a:r>
          </a:p>
          <a:p>
            <a:endParaRPr lang="en-US" b="1" baseline="0" dirty="0" smtClean="0"/>
          </a:p>
          <a:p>
            <a:r>
              <a:rPr lang="en-US" b="1" baseline="0" dirty="0" smtClean="0"/>
              <a:t>(Have them report out – learn what it is they are struggling with and leave with some key points to walk away with)</a:t>
            </a:r>
          </a:p>
          <a:p>
            <a:endParaRPr lang="en-US" b="1" baseline="0" dirty="0" smtClean="0"/>
          </a:p>
          <a:p>
            <a:r>
              <a:rPr lang="en-US" b="1" baseline="0" dirty="0" smtClean="0"/>
              <a:t>For those of you working with communities of color – how do you see yourself having a different conversation around the role of government in their lives? </a:t>
            </a:r>
          </a:p>
          <a:p>
            <a:endParaRPr lang="en-US" b="1" baseline="0" dirty="0" smtClean="0"/>
          </a:p>
          <a:p>
            <a:r>
              <a:rPr lang="en-US" b="1" baseline="0" dirty="0" smtClean="0"/>
              <a:t>If you are working towards increasing support for a specific policy proposal, how does the intersection of race and the role of government impact the way you would communicate about an issue or program? </a:t>
            </a:r>
            <a:endParaRPr lang="en-US" b="1" dirty="0"/>
          </a:p>
        </p:txBody>
      </p:sp>
      <p:sp>
        <p:nvSpPr>
          <p:cNvPr id="4" name="Slide Number Placeholder 3"/>
          <p:cNvSpPr>
            <a:spLocks noGrp="1"/>
          </p:cNvSpPr>
          <p:nvPr>
            <p:ph type="sldNum" sz="quarter" idx="10"/>
          </p:nvPr>
        </p:nvSpPr>
        <p:spPr/>
        <p:txBody>
          <a:bodyPr/>
          <a:lstStyle/>
          <a:p>
            <a:pPr>
              <a:defRPr/>
            </a:pPr>
            <a:fld id="{2BCAD893-2D5F-44DB-8C5E-5389FA672451}" type="slidenum">
              <a:rPr lang="en-US" smtClean="0"/>
              <a:pPr>
                <a:defRPr/>
              </a:pPr>
              <a:t>43</a:t>
            </a:fld>
            <a:endParaRPr lang="en-US"/>
          </a:p>
        </p:txBody>
      </p:sp>
    </p:spTree>
    <p:extLst>
      <p:ext uri="{BB962C8B-B14F-4D97-AF65-F5344CB8AC3E}">
        <p14:creationId xmlns:p14="http://schemas.microsoft.com/office/powerpoint/2010/main" val="27592627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a:prstGeom prst="rect">
            <a:avLst/>
          </a:prstGeom>
        </p:spPr>
      </p:sp>
      <p:sp>
        <p:nvSpPr>
          <p:cNvPr id="3" name="Notes Placeholder 2"/>
          <p:cNvSpPr>
            <a:spLocks noGrp="1"/>
          </p:cNvSpPr>
          <p:nvPr>
            <p:ph type="body" idx="1"/>
          </p:nvPr>
        </p:nvSpPr>
        <p:spPr/>
        <p:txBody>
          <a:bodyPr/>
          <a:lstStyle/>
          <a:p>
            <a:r>
              <a:rPr lang="en-US" b="1" dirty="0" smtClean="0"/>
              <a:t>SLIDE Narrative: </a:t>
            </a:r>
          </a:p>
          <a:p>
            <a:endParaRPr lang="en-US" b="1" dirty="0" smtClean="0"/>
          </a:p>
          <a:p>
            <a:r>
              <a:rPr lang="en-US" b="1" dirty="0" smtClean="0"/>
              <a:t>So whether</a:t>
            </a:r>
            <a:r>
              <a:rPr lang="en-US" b="1" baseline="0" dirty="0" smtClean="0"/>
              <a:t> we are working for racial justice in our communities, public policies that impact racial equity, program design and delivery to address racial equity, engaged in political conversations that implicitly or explicitly cue outright </a:t>
            </a:r>
            <a:r>
              <a:rPr lang="en-US" b="1" baseline="0" dirty="0" err="1" smtClean="0"/>
              <a:t>racialized</a:t>
            </a:r>
            <a:r>
              <a:rPr lang="en-US" b="1" baseline="0" dirty="0" smtClean="0"/>
              <a:t> attitudes or partner in communities of color to increase and improve access basic civic participation, we all can (move to next slide)…</a:t>
            </a:r>
          </a:p>
          <a:p>
            <a:endParaRPr lang="en-US" b="1" baseline="0" dirty="0" smtClean="0"/>
          </a:p>
        </p:txBody>
      </p:sp>
      <p:sp>
        <p:nvSpPr>
          <p:cNvPr id="4" name="Slide Number Placeholder 3"/>
          <p:cNvSpPr>
            <a:spLocks noGrp="1"/>
          </p:cNvSpPr>
          <p:nvPr>
            <p:ph type="sldNum" sz="quarter" idx="10"/>
          </p:nvPr>
        </p:nvSpPr>
        <p:spPr/>
        <p:txBody>
          <a:bodyPr/>
          <a:lstStyle/>
          <a:p>
            <a:pPr>
              <a:defRPr/>
            </a:pPr>
            <a:fld id="{2BCAD893-2D5F-44DB-8C5E-5389FA672451}" type="slidenum">
              <a:rPr lang="en-US" smtClean="0"/>
              <a:pPr>
                <a:defRPr/>
              </a:pPr>
              <a:t>44</a:t>
            </a:fld>
            <a:endParaRPr lang="en-US"/>
          </a:p>
        </p:txBody>
      </p:sp>
    </p:spTree>
    <p:extLst>
      <p:ext uri="{BB962C8B-B14F-4D97-AF65-F5344CB8AC3E}">
        <p14:creationId xmlns:p14="http://schemas.microsoft.com/office/powerpoint/2010/main" val="23119217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a:prstGeom prst="rect">
            <a:avLst/>
          </a:prstGeom>
        </p:spPr>
      </p:sp>
      <p:sp>
        <p:nvSpPr>
          <p:cNvPr id="3" name="Notes Placeholder 2"/>
          <p:cNvSpPr>
            <a:spLocks noGrp="1"/>
          </p:cNvSpPr>
          <p:nvPr>
            <p:ph type="body" idx="1"/>
          </p:nvPr>
        </p:nvSpPr>
        <p:spPr/>
        <p:txBody>
          <a:bodyPr/>
          <a:lstStyle/>
          <a:p>
            <a:r>
              <a:rPr lang="en-US" b="1" dirty="0" smtClean="0"/>
              <a:t>SLIDE Narrative: </a:t>
            </a:r>
          </a:p>
          <a:p>
            <a:endParaRPr lang="en-US"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Add bullet: Fundamental challenge is fairness, interdependence, circle of concern – not</a:t>
            </a:r>
            <a:r>
              <a:rPr lang="en-US" b="1" baseline="0" dirty="0" smtClean="0"/>
              <a:t> until we work through that can we uplift and promote the role of government. </a:t>
            </a:r>
            <a:r>
              <a:rPr lang="en-US" b="1" dirty="0" smtClean="0"/>
              <a:t> </a:t>
            </a:r>
          </a:p>
          <a:p>
            <a:endParaRPr lang="en-US" b="1" dirty="0" smtClean="0"/>
          </a:p>
          <a:p>
            <a:endParaRPr lang="en-US" b="1" baseline="0" dirty="0" smtClean="0"/>
          </a:p>
          <a:p>
            <a:r>
              <a:rPr lang="en-US" b="1" baseline="0" dirty="0" smtClean="0"/>
              <a:t>Reclaim the notion of government as a tool for racial justice</a:t>
            </a:r>
          </a:p>
          <a:p>
            <a:r>
              <a:rPr lang="en-US" b="1" baseline="0" dirty="0" smtClean="0"/>
              <a:t>To lift up the systems that benefit all of us and the need to invest in them equitably </a:t>
            </a:r>
          </a:p>
          <a:p>
            <a:r>
              <a:rPr lang="en-US" b="1" baseline="0" dirty="0" smtClean="0"/>
              <a:t>Reinforce our interdependence with one another and our shared fate </a:t>
            </a:r>
            <a:endParaRPr lang="en-US" b="1"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2BCAD893-2D5F-44DB-8C5E-5389FA672451}" type="slidenum">
              <a:rPr lang="en-US" smtClean="0"/>
              <a:pPr>
                <a:defRPr/>
              </a:pPr>
              <a:t>45</a:t>
            </a:fld>
            <a:endParaRPr lang="en-US"/>
          </a:p>
        </p:txBody>
      </p:sp>
    </p:spTree>
    <p:extLst>
      <p:ext uri="{BB962C8B-B14F-4D97-AF65-F5344CB8AC3E}">
        <p14:creationId xmlns:p14="http://schemas.microsoft.com/office/powerpoint/2010/main" val="447756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a:prstGeom prst="rect">
            <a:avLst/>
          </a:prstGeom>
        </p:spPr>
      </p:sp>
      <p:sp>
        <p:nvSpPr>
          <p:cNvPr id="3" name="Notes Placeholder 2"/>
          <p:cNvSpPr>
            <a:spLocks noGrp="1"/>
          </p:cNvSpPr>
          <p:nvPr>
            <p:ph type="body" idx="1"/>
          </p:nvPr>
        </p:nvSpPr>
        <p:spPr/>
        <p:txBody>
          <a:bodyPr/>
          <a:lstStyle/>
          <a:p>
            <a:r>
              <a:rPr lang="en-US" b="1" dirty="0" smtClean="0"/>
              <a:t>SLIDE 43 Narrative: </a:t>
            </a:r>
          </a:p>
          <a:p>
            <a:endParaRPr lang="en-US" b="1" dirty="0" smtClean="0"/>
          </a:p>
          <a:p>
            <a:r>
              <a:rPr lang="en-US" b="1" dirty="0" smtClean="0"/>
              <a:t>We</a:t>
            </a:r>
            <a:r>
              <a:rPr lang="en-US" b="1" baseline="0" dirty="0" smtClean="0"/>
              <a:t> think this quote is illustrative of our vision for our country, and how the problems we face as a society undermine this vision and our possibilities as a community. </a:t>
            </a:r>
            <a:endParaRPr lang="en-US" b="1" dirty="0"/>
          </a:p>
        </p:txBody>
      </p:sp>
      <p:sp>
        <p:nvSpPr>
          <p:cNvPr id="4" name="Slide Number Placeholder 3"/>
          <p:cNvSpPr>
            <a:spLocks noGrp="1"/>
          </p:cNvSpPr>
          <p:nvPr>
            <p:ph type="sldNum" sz="quarter" idx="10"/>
          </p:nvPr>
        </p:nvSpPr>
        <p:spPr/>
        <p:txBody>
          <a:bodyPr/>
          <a:lstStyle/>
          <a:p>
            <a:pPr>
              <a:defRPr/>
            </a:pPr>
            <a:fld id="{2BCAD893-2D5F-44DB-8C5E-5389FA672451}" type="slidenum">
              <a:rPr lang="en-US" smtClean="0"/>
              <a:pPr>
                <a:defRPr/>
              </a:pPr>
              <a:t>46</a:t>
            </a:fld>
            <a:endParaRPr lang="en-US"/>
          </a:p>
        </p:txBody>
      </p:sp>
    </p:spTree>
    <p:extLst>
      <p:ext uri="{BB962C8B-B14F-4D97-AF65-F5344CB8AC3E}">
        <p14:creationId xmlns:p14="http://schemas.microsoft.com/office/powerpoint/2010/main" val="21623796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a:prstGeom prst="rect">
            <a:avLst/>
          </a:prstGeom>
        </p:spPr>
      </p:sp>
      <p:sp>
        <p:nvSpPr>
          <p:cNvPr id="3" name="Notes Placeholder 2"/>
          <p:cNvSpPr>
            <a:spLocks noGrp="1"/>
          </p:cNvSpPr>
          <p:nvPr>
            <p:ph type="body" idx="1"/>
          </p:nvPr>
        </p:nvSpPr>
        <p:spPr/>
        <p:txBody>
          <a:bodyPr>
            <a:normAutofit/>
          </a:bodyPr>
          <a:lstStyle/>
          <a:p>
            <a:r>
              <a:rPr lang="en-US" dirty="0" smtClean="0"/>
              <a:t>May not be appropriate for</a:t>
            </a:r>
            <a:r>
              <a:rPr lang="en-US" baseline="0" dirty="0" smtClean="0"/>
              <a:t> some audiences ;]</a:t>
            </a:r>
            <a:endParaRPr lang="en-US" dirty="0"/>
          </a:p>
        </p:txBody>
      </p:sp>
      <p:sp>
        <p:nvSpPr>
          <p:cNvPr id="4" name="Slide Number Placeholder 3"/>
          <p:cNvSpPr>
            <a:spLocks noGrp="1"/>
          </p:cNvSpPr>
          <p:nvPr>
            <p:ph type="sldNum" sz="quarter" idx="10"/>
          </p:nvPr>
        </p:nvSpPr>
        <p:spPr/>
        <p:txBody>
          <a:bodyPr/>
          <a:lstStyle/>
          <a:p>
            <a:pPr>
              <a:defRPr/>
            </a:pPr>
            <a:fld id="{2BCAD893-2D5F-44DB-8C5E-5389FA672451}" type="slidenum">
              <a:rPr lang="en-US" smtClean="0"/>
              <a:pPr>
                <a:defRPr/>
              </a:pPr>
              <a:t>47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a:prstGeom prst="rect">
            <a:avLst/>
          </a:prstGeo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bg1"/>
                </a:solidFill>
                <a:latin typeface="+mn-lt"/>
              </a:rPr>
              <a:t>SLIDE Narrative: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smtClean="0">
              <a:solidFill>
                <a:schemeClr val="bg1"/>
              </a:solidFill>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bg1"/>
                </a:solidFill>
                <a:latin typeface="+mn-lt"/>
              </a:rPr>
              <a:t>Conversations</a:t>
            </a:r>
            <a:r>
              <a:rPr lang="en-US" sz="1200" b="1" kern="1200" baseline="0" dirty="0" smtClean="0">
                <a:solidFill>
                  <a:schemeClr val="bg1"/>
                </a:solidFill>
                <a:latin typeface="+mn-lt"/>
              </a:rPr>
              <a:t> about the intersection of race and the role of government can and have come up in many ways. It is important to be aware of the situations in which this intersection arises and how it can impact the outcomes of public systems and civic participation. Some examples include: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kern="1200" baseline="0" dirty="0" smtClean="0">
              <a:solidFill>
                <a:schemeClr val="bg1"/>
              </a:solidFill>
              <a:latin typeface="+mn-lt"/>
            </a:endParaRP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en-US" sz="1200" b="1" kern="1200" baseline="0" dirty="0" smtClean="0">
                <a:solidFill>
                  <a:schemeClr val="bg1"/>
                </a:solidFill>
                <a:latin typeface="+mn-lt"/>
              </a:rPr>
              <a:t>In policy debates that impact racial equity – whether it be positively or negatively</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en-US" sz="1200" b="1" kern="1200" baseline="0" dirty="0" smtClean="0">
                <a:solidFill>
                  <a:schemeClr val="bg1"/>
                </a:solidFill>
                <a:latin typeface="+mn-lt"/>
              </a:rPr>
              <a:t>In program design and delivery to address racial equity or how particular programs stigmatize purposefully or inadvertently</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en-US" sz="1200" b="1" kern="1200" baseline="0" dirty="0" smtClean="0">
                <a:solidFill>
                  <a:schemeClr val="bg1"/>
                </a:solidFill>
                <a:latin typeface="+mn-lt"/>
              </a:rPr>
              <a:t>In political conversations that use explicit and implicit cues to tie certain actions of government to </a:t>
            </a:r>
            <a:r>
              <a:rPr lang="en-US" sz="1200" b="1" kern="1200" baseline="0" dirty="0" err="1" smtClean="0">
                <a:solidFill>
                  <a:schemeClr val="bg1"/>
                </a:solidFill>
                <a:latin typeface="+mn-lt"/>
              </a:rPr>
              <a:t>racialized</a:t>
            </a:r>
            <a:r>
              <a:rPr lang="en-US" sz="1200" b="1" kern="1200" baseline="0" dirty="0" smtClean="0">
                <a:solidFill>
                  <a:schemeClr val="bg1"/>
                </a:solidFill>
                <a:latin typeface="+mn-lt"/>
              </a:rPr>
              <a:t> or outright racist attitudes (welfare queen, food stamp president, etc.)</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en-US" sz="1200" b="1" kern="1200" baseline="0" dirty="0" smtClean="0">
                <a:solidFill>
                  <a:schemeClr val="bg1"/>
                </a:solidFill>
                <a:latin typeface="+mn-lt"/>
              </a:rPr>
              <a:t>And in the efforts to engage communities of color  in basic civic participation and/or active reclaiming of government to its role in promoting equity and justice</a:t>
            </a:r>
            <a:endParaRPr lang="en-US" sz="1200" b="1" kern="1200" dirty="0" smtClean="0">
              <a:solidFill>
                <a:schemeClr val="bg1"/>
              </a:solidFill>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smtClean="0">
              <a:solidFill>
                <a:schemeClr val="bg1"/>
              </a:solidFill>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smtClean="0">
              <a:solidFill>
                <a:schemeClr val="bg1"/>
              </a:solidFill>
              <a:latin typeface="+mn-lt"/>
            </a:endParaRPr>
          </a:p>
          <a:p>
            <a:endParaRPr lang="en-US" dirty="0"/>
          </a:p>
        </p:txBody>
      </p:sp>
      <p:sp>
        <p:nvSpPr>
          <p:cNvPr id="4" name="Slide Number Placeholder 3"/>
          <p:cNvSpPr>
            <a:spLocks noGrp="1"/>
          </p:cNvSpPr>
          <p:nvPr>
            <p:ph type="sldNum" sz="quarter" idx="10"/>
          </p:nvPr>
        </p:nvSpPr>
        <p:spPr/>
        <p:txBody>
          <a:bodyPr/>
          <a:lstStyle/>
          <a:p>
            <a:pPr>
              <a:defRPr/>
            </a:pPr>
            <a:fld id="{2BCAD893-2D5F-44DB-8C5E-5389FA672451}" type="slidenum">
              <a:rPr lang="en-US" smtClean="0"/>
              <a:pPr>
                <a:defRPr/>
              </a:pPr>
              <a:t>5</a:t>
            </a:fld>
            <a:endParaRPr lang="en-US"/>
          </a:p>
        </p:txBody>
      </p:sp>
    </p:spTree>
    <p:extLst>
      <p:ext uri="{BB962C8B-B14F-4D97-AF65-F5344CB8AC3E}">
        <p14:creationId xmlns:p14="http://schemas.microsoft.com/office/powerpoint/2010/main" val="1508631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a:prstGeom prst="rect">
            <a:avLst/>
          </a:prstGeo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a:buNone/>
              <a:tabLst/>
              <a:defRPr/>
            </a:pPr>
            <a:r>
              <a:rPr lang="en-US" sz="1200" b="1" kern="1200" dirty="0" smtClean="0">
                <a:solidFill>
                  <a:schemeClr val="bg1"/>
                </a:solidFill>
                <a:latin typeface="Arial" charset="0"/>
              </a:rPr>
              <a:t>SLIDE</a:t>
            </a:r>
            <a:r>
              <a:rPr lang="en-US" sz="1200" b="1" kern="1200" baseline="0" dirty="0" smtClean="0">
                <a:solidFill>
                  <a:schemeClr val="bg1"/>
                </a:solidFill>
                <a:latin typeface="Arial" charset="0"/>
              </a:rPr>
              <a:t> Narrative: </a:t>
            </a:r>
            <a:r>
              <a:rPr lang="en-US" sz="1200" b="0" i="1" kern="1200" baseline="0" dirty="0" smtClean="0">
                <a:solidFill>
                  <a:schemeClr val="bg1"/>
                </a:solidFill>
                <a:latin typeface="Arial" charset="0"/>
              </a:rPr>
              <a:t>(Are we missing something big in our questions of inquiry?)</a:t>
            </a:r>
          </a:p>
          <a:p>
            <a:pPr marL="0" marR="0" indent="0" algn="l" defTabSz="914400" rtl="0" eaLnBrk="0" fontAlgn="base" latinLnBrk="0" hangingPunct="0">
              <a:lnSpc>
                <a:spcPct val="100000"/>
              </a:lnSpc>
              <a:spcBef>
                <a:spcPct val="30000"/>
              </a:spcBef>
              <a:spcAft>
                <a:spcPct val="0"/>
              </a:spcAft>
              <a:buClrTx/>
              <a:buSzTx/>
              <a:buFont typeface="Arial"/>
              <a:buNone/>
              <a:tabLst/>
              <a:defRPr/>
            </a:pPr>
            <a:endParaRPr lang="en-US" sz="1200" b="1" kern="1200" baseline="0" dirty="0" smtClean="0">
              <a:solidFill>
                <a:schemeClr val="bg1"/>
              </a:solidFill>
              <a:latin typeface="Arial" charset="0"/>
            </a:endParaRPr>
          </a:p>
          <a:p>
            <a:r>
              <a:rPr lang="en-US" sz="1200" b="1" kern="1200" baseline="0" dirty="0" smtClean="0">
                <a:solidFill>
                  <a:schemeClr val="tx1"/>
                </a:solidFill>
                <a:latin typeface="Arial" charset="0"/>
                <a:ea typeface="+mn-ea"/>
                <a:cs typeface="+mn-cs"/>
              </a:rPr>
              <a:t>We want to acknowledge that no direct research has been done on the intersection of race and the role of government. However, people live this – they struggle with its implications everyday– what are the lessons from our partners in the field that could inform our work on this intersection together? </a:t>
            </a:r>
            <a:endParaRPr lang="en-US" sz="1200" b="1"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a:buNone/>
              <a:tabLst/>
              <a:defRPr/>
            </a:pPr>
            <a:endParaRPr lang="en-US" sz="1200" b="1" kern="1200" baseline="0" dirty="0" smtClean="0">
              <a:solidFill>
                <a:schemeClr val="bg1"/>
              </a:solidFill>
              <a:latin typeface="Arial" charset="0"/>
            </a:endParaRPr>
          </a:p>
          <a:p>
            <a:pPr marL="0" marR="0" indent="0" algn="l" defTabSz="914400" rtl="0" eaLnBrk="0" fontAlgn="base" latinLnBrk="0" hangingPunct="0">
              <a:lnSpc>
                <a:spcPct val="100000"/>
              </a:lnSpc>
              <a:spcBef>
                <a:spcPct val="30000"/>
              </a:spcBef>
              <a:spcAft>
                <a:spcPct val="0"/>
              </a:spcAft>
              <a:buClrTx/>
              <a:buSzTx/>
              <a:buFont typeface="Arial"/>
              <a:buNone/>
              <a:tabLst/>
              <a:defRPr/>
            </a:pPr>
            <a:r>
              <a:rPr lang="en-US" sz="1200" b="1" kern="1200" baseline="0" dirty="0" smtClean="0">
                <a:solidFill>
                  <a:schemeClr val="bg1"/>
                </a:solidFill>
                <a:latin typeface="Arial" charset="0"/>
              </a:rPr>
              <a:t>Given that our history is marked with contradicting statements and actions about the intersection of race and the role of government, the different conversations that can be had on race, and the many cases in which this intersection has real impacts on our communities and public systems, how do we…(read through slide) </a:t>
            </a:r>
          </a:p>
          <a:p>
            <a:pPr marL="0" marR="0" indent="0" algn="l" defTabSz="914400" rtl="0" eaLnBrk="0" fontAlgn="base" latinLnBrk="0" hangingPunct="0">
              <a:lnSpc>
                <a:spcPct val="100000"/>
              </a:lnSpc>
              <a:spcBef>
                <a:spcPct val="30000"/>
              </a:spcBef>
              <a:spcAft>
                <a:spcPct val="0"/>
              </a:spcAft>
              <a:buClrTx/>
              <a:buSzTx/>
              <a:buFont typeface="Arial"/>
              <a:buNone/>
              <a:tabLst/>
              <a:defRPr/>
            </a:pPr>
            <a:endParaRPr lang="en-US" sz="1200" b="1" kern="1200" baseline="0" dirty="0" smtClean="0">
              <a:solidFill>
                <a:schemeClr val="bg1"/>
              </a:solidFill>
              <a:latin typeface="Arial" charset="0"/>
            </a:endParaRPr>
          </a:p>
          <a:p>
            <a:pPr>
              <a:spcBef>
                <a:spcPct val="30000"/>
              </a:spcBef>
              <a:defRPr/>
            </a:pPr>
            <a:r>
              <a:rPr lang="en-US" sz="1200" kern="1200" dirty="0" smtClean="0">
                <a:solidFill>
                  <a:schemeClr val="bg1"/>
                </a:solidFill>
                <a:latin typeface="Calibri" pitchFamily="34" charset="0"/>
              </a:rPr>
              <a:t>Recognize the historical and structural racism that has been imbedded in public systems and continues to exacerbate inequities, but also realize that it is through government that our most important strides towards justice and equity have been realized.</a:t>
            </a:r>
          </a:p>
          <a:p>
            <a:pPr>
              <a:spcBef>
                <a:spcPct val="30000"/>
              </a:spcBef>
              <a:defRPr/>
            </a:pPr>
            <a:endParaRPr lang="en-US" sz="1200" kern="1200" dirty="0" smtClean="0">
              <a:solidFill>
                <a:schemeClr val="bg1"/>
              </a:solidFill>
              <a:latin typeface="Calibri" pitchFamily="34" charset="0"/>
            </a:endParaRPr>
          </a:p>
          <a:p>
            <a:pPr>
              <a:spcBef>
                <a:spcPts val="600"/>
              </a:spcBef>
              <a:spcAft>
                <a:spcPts val="600"/>
              </a:spcAft>
            </a:pPr>
            <a:r>
              <a:rPr lang="en-US" sz="1200" kern="1200" dirty="0" smtClean="0">
                <a:solidFill>
                  <a:schemeClr val="bg1"/>
                </a:solidFill>
                <a:latin typeface="Calibri" pitchFamily="34" charset="0"/>
              </a:rPr>
              <a:t>Understand that some anti-government sentiment is directly tied up in racial bias, both implicit and explicit </a:t>
            </a:r>
          </a:p>
          <a:p>
            <a:pPr>
              <a:spcBef>
                <a:spcPts val="600"/>
              </a:spcBef>
              <a:spcAft>
                <a:spcPts val="600"/>
              </a:spcAft>
            </a:pPr>
            <a:endParaRPr lang="en-US" sz="1200" kern="1200" dirty="0" smtClean="0">
              <a:solidFill>
                <a:schemeClr val="bg1"/>
              </a:solidFill>
              <a:latin typeface="Calibri" pitchFamily="34" charset="0"/>
            </a:endParaRPr>
          </a:p>
          <a:p>
            <a:pPr>
              <a:spcBef>
                <a:spcPts val="600"/>
              </a:spcBef>
              <a:spcAft>
                <a:spcPts val="600"/>
              </a:spcAft>
            </a:pPr>
            <a:r>
              <a:rPr lang="en-US" sz="1200" kern="1200" dirty="0" smtClean="0">
                <a:solidFill>
                  <a:schemeClr val="bg1"/>
                </a:solidFill>
                <a:latin typeface="Calibri" pitchFamily="34" charset="0"/>
              </a:rPr>
              <a:t>Find a way to uphold (at least </a:t>
            </a:r>
            <a:r>
              <a:rPr lang="en-US" sz="1200" kern="1200" dirty="0" err="1" smtClean="0">
                <a:solidFill>
                  <a:schemeClr val="bg1"/>
                </a:solidFill>
                <a:latin typeface="Calibri" pitchFamily="34" charset="0"/>
              </a:rPr>
              <a:t>aspirationally</a:t>
            </a:r>
            <a:r>
              <a:rPr lang="en-US" sz="1200" kern="1200" dirty="0" smtClean="0">
                <a:solidFill>
                  <a:schemeClr val="bg1"/>
                </a:solidFill>
                <a:latin typeface="Calibri" pitchFamily="34" charset="0"/>
              </a:rPr>
              <a:t>) the need for robust, supported and correctly-focused public systems as tools for shared prosperity and racial equity, and</a:t>
            </a:r>
          </a:p>
          <a:p>
            <a:pPr>
              <a:spcBef>
                <a:spcPct val="30000"/>
              </a:spcBef>
              <a:defRPr/>
            </a:pPr>
            <a:endParaRPr lang="en-US" sz="1200" kern="1200" dirty="0" smtClean="0">
              <a:solidFill>
                <a:schemeClr val="bg1"/>
              </a:solidFill>
              <a:latin typeface="Calibri" pitchFamily="34" charset="0"/>
            </a:endParaRPr>
          </a:p>
          <a:p>
            <a:pPr>
              <a:spcBef>
                <a:spcPct val="30000"/>
              </a:spcBef>
              <a:defRPr/>
            </a:pPr>
            <a:r>
              <a:rPr lang="en-US" sz="1200" kern="1200" dirty="0" smtClean="0">
                <a:solidFill>
                  <a:schemeClr val="bg1"/>
                </a:solidFill>
                <a:latin typeface="Calibri" pitchFamily="34" charset="0"/>
              </a:rPr>
              <a:t>Engage communities of color in the effort to reclaim and rebuild government</a:t>
            </a:r>
          </a:p>
          <a:p>
            <a:pPr marL="0" marR="0" indent="0" algn="l" defTabSz="914400" rtl="0" eaLnBrk="0" fontAlgn="base" latinLnBrk="0" hangingPunct="0">
              <a:lnSpc>
                <a:spcPct val="100000"/>
              </a:lnSpc>
              <a:spcBef>
                <a:spcPct val="30000"/>
              </a:spcBef>
              <a:spcAft>
                <a:spcPct val="0"/>
              </a:spcAft>
              <a:buClrTx/>
              <a:buSzTx/>
              <a:buFont typeface="Arial"/>
              <a:buNone/>
              <a:tabLst/>
              <a:defRPr/>
            </a:pPr>
            <a:endParaRPr lang="en-US" sz="1200" b="1" kern="1200" baseline="0" dirty="0" smtClean="0">
              <a:solidFill>
                <a:schemeClr val="bg1"/>
              </a:solidFill>
              <a:latin typeface="Arial" charset="0"/>
            </a:endParaRPr>
          </a:p>
          <a:p>
            <a:pPr marL="0" marR="0" indent="0" algn="l" defTabSz="914400" rtl="0" eaLnBrk="0" fontAlgn="base" latinLnBrk="0" hangingPunct="0">
              <a:lnSpc>
                <a:spcPct val="100000"/>
              </a:lnSpc>
              <a:spcBef>
                <a:spcPct val="30000"/>
              </a:spcBef>
              <a:spcAft>
                <a:spcPct val="0"/>
              </a:spcAft>
              <a:buClrTx/>
              <a:buSzTx/>
              <a:buFont typeface="Arial"/>
              <a:buNone/>
              <a:tabLst/>
              <a:defRPr/>
            </a:pPr>
            <a:r>
              <a:rPr lang="en-US" sz="1200" b="0" kern="1200" baseline="0" dirty="0" smtClean="0">
                <a:solidFill>
                  <a:schemeClr val="bg1"/>
                </a:solidFill>
                <a:latin typeface="Arial" charset="0"/>
              </a:rPr>
              <a:t>While also engaging all Americans in these questions </a:t>
            </a:r>
          </a:p>
          <a:p>
            <a:endParaRPr lang="en-US" dirty="0"/>
          </a:p>
        </p:txBody>
      </p:sp>
      <p:sp>
        <p:nvSpPr>
          <p:cNvPr id="4" name="Slide Number Placeholder 3"/>
          <p:cNvSpPr>
            <a:spLocks noGrp="1"/>
          </p:cNvSpPr>
          <p:nvPr>
            <p:ph type="sldNum" sz="quarter" idx="10"/>
          </p:nvPr>
        </p:nvSpPr>
        <p:spPr/>
        <p:txBody>
          <a:bodyPr/>
          <a:lstStyle/>
          <a:p>
            <a:pPr>
              <a:defRPr/>
            </a:pPr>
            <a:fld id="{2BCAD893-2D5F-44DB-8C5E-5389FA672451}" type="slidenum">
              <a:rPr lang="en-US" smtClean="0"/>
              <a:pPr>
                <a:defRPr/>
              </a:pPr>
              <a:t>6</a:t>
            </a:fld>
            <a:endParaRPr lang="en-US"/>
          </a:p>
        </p:txBody>
      </p:sp>
    </p:spTree>
    <p:extLst>
      <p:ext uri="{BB962C8B-B14F-4D97-AF65-F5344CB8AC3E}">
        <p14:creationId xmlns:p14="http://schemas.microsoft.com/office/powerpoint/2010/main" val="3083681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a:prstGeom prst="rect">
            <a:avLst/>
          </a:prstGeo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bg1"/>
                </a:solidFill>
                <a:latin typeface="Arial" charset="0"/>
              </a:rPr>
              <a:t>SLIDE 6 Narrative: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smtClean="0">
              <a:solidFill>
                <a:schemeClr val="bg1"/>
              </a:solidFill>
              <a:latin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bg1"/>
                </a:solidFill>
                <a:latin typeface="Arial" charset="0"/>
              </a:rPr>
              <a:t>While also engaging </a:t>
            </a:r>
            <a:r>
              <a:rPr lang="en-US" sz="1200" b="1" i="1" kern="1200" dirty="0" smtClean="0">
                <a:solidFill>
                  <a:schemeClr val="bg1"/>
                </a:solidFill>
                <a:latin typeface="Arial" charset="0"/>
              </a:rPr>
              <a:t>all</a:t>
            </a:r>
            <a:r>
              <a:rPr lang="en-US" sz="1200" b="1" kern="1200" dirty="0" smtClean="0">
                <a:solidFill>
                  <a:schemeClr val="bg1"/>
                </a:solidFill>
                <a:latin typeface="Arial" charset="0"/>
              </a:rPr>
              <a:t> Americans in these questions</a:t>
            </a:r>
          </a:p>
          <a:p>
            <a:endParaRPr lang="en-US" dirty="0"/>
          </a:p>
        </p:txBody>
      </p:sp>
      <p:sp>
        <p:nvSpPr>
          <p:cNvPr id="4" name="Slide Number Placeholder 3"/>
          <p:cNvSpPr>
            <a:spLocks noGrp="1"/>
          </p:cNvSpPr>
          <p:nvPr>
            <p:ph type="sldNum" sz="quarter" idx="10"/>
          </p:nvPr>
        </p:nvSpPr>
        <p:spPr/>
        <p:txBody>
          <a:bodyPr/>
          <a:lstStyle/>
          <a:p>
            <a:pPr>
              <a:defRPr/>
            </a:pPr>
            <a:fld id="{2BCAD893-2D5F-44DB-8C5E-5389FA672451}" type="slidenum">
              <a:rPr lang="en-US" smtClean="0"/>
              <a:pPr>
                <a:defRPr/>
              </a:pPr>
              <a:t>7</a:t>
            </a:fld>
            <a:endParaRPr lang="en-US"/>
          </a:p>
        </p:txBody>
      </p:sp>
    </p:spTree>
    <p:extLst>
      <p:ext uri="{BB962C8B-B14F-4D97-AF65-F5344CB8AC3E}">
        <p14:creationId xmlns:p14="http://schemas.microsoft.com/office/powerpoint/2010/main" val="1508631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a:prstGeom prst="rect">
            <a:avLst/>
          </a:prstGeom>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SLIDE Narrative: </a:t>
            </a:r>
            <a:r>
              <a:rPr lang="en-US" sz="1200" b="0" i="1" u="none" strike="noStrike" kern="1200" baseline="0" dirty="0" smtClean="0">
                <a:solidFill>
                  <a:schemeClr val="tx1"/>
                </a:solidFill>
                <a:latin typeface="Arial" charset="0"/>
                <a:ea typeface="+mn-ea"/>
                <a:cs typeface="+mn-cs"/>
              </a:rPr>
              <a:t>(Is this historical perspective helpful? Does it minimize/simplify complex parts of our history?)</a:t>
            </a:r>
          </a:p>
          <a:p>
            <a:endParaRPr lang="en-US" sz="1200" b="1" i="0" u="none" strike="noStrike" kern="1200" baseline="0" dirty="0" smtClean="0">
              <a:solidFill>
                <a:schemeClr val="tx1"/>
              </a:solidFill>
              <a:latin typeface="Arial" charset="0"/>
              <a:ea typeface="+mn-ea"/>
              <a:cs typeface="+mn-cs"/>
            </a:endParaRPr>
          </a:p>
          <a:p>
            <a:r>
              <a:rPr lang="en-US" sz="1200" b="1" i="0" u="none" strike="noStrike" kern="1200" baseline="0" dirty="0" smtClean="0">
                <a:solidFill>
                  <a:schemeClr val="tx1"/>
                </a:solidFill>
                <a:latin typeface="Arial" charset="0"/>
                <a:ea typeface="+mn-ea"/>
                <a:cs typeface="+mn-cs"/>
              </a:rPr>
              <a:t>In reference to the background reading you were given on the history of public debate on race and the role of government – we think it is important to understand how discourse and events over time has brought us to the conversations about race we are having today. While the article focused on the African American experience with the role of government we must note the many other moments in our history where communities of color have been oppressed and marginalized through our government.  </a:t>
            </a:r>
          </a:p>
          <a:p>
            <a:endParaRPr lang="en-US" sz="1200" b="1" i="0" u="none" strike="noStrike" kern="1200" baseline="0" dirty="0" smtClean="0">
              <a:solidFill>
                <a:schemeClr val="tx1"/>
              </a:solidFill>
              <a:latin typeface="Arial" charset="0"/>
              <a:ea typeface="+mn-ea"/>
              <a:cs typeface="+mn-cs"/>
            </a:endParaRPr>
          </a:p>
          <a:p>
            <a:r>
              <a:rPr lang="en-US" sz="1200" b="1" i="0" u="none" strike="noStrike" kern="1200" baseline="0" dirty="0" smtClean="0">
                <a:solidFill>
                  <a:schemeClr val="tx1"/>
                </a:solidFill>
                <a:latin typeface="Arial" charset="0"/>
                <a:ea typeface="+mn-ea"/>
                <a:cs typeface="+mn-cs"/>
              </a:rPr>
              <a:t>Our founding principles demonstrate the competing definitions of equality we held as a nation and the ways in which we chose to live them. </a:t>
            </a:r>
          </a:p>
          <a:p>
            <a:endParaRPr lang="en-US" sz="1200" b="1" i="0" u="none" strike="noStrike" kern="1200" baseline="0" dirty="0" smtClean="0">
              <a:solidFill>
                <a:schemeClr val="tx1"/>
              </a:solidFill>
              <a:latin typeface="Arial" charset="0"/>
              <a:ea typeface="+mn-ea"/>
              <a:cs typeface="+mn-cs"/>
            </a:endParaRPr>
          </a:p>
          <a:p>
            <a:r>
              <a:rPr lang="en-US" sz="1200" b="1" i="0" u="none" strike="noStrike" kern="1200" baseline="0" dirty="0" smtClean="0">
                <a:solidFill>
                  <a:schemeClr val="tx1"/>
                </a:solidFill>
                <a:latin typeface="Arial" charset="0"/>
                <a:ea typeface="+mn-ea"/>
                <a:cs typeface="+mn-cs"/>
              </a:rPr>
              <a:t>This contradiction was perceived to be resolved through the emancipation of slaves. However, we know that racism and the impacts of slavery just took on a different form. </a:t>
            </a:r>
          </a:p>
          <a:p>
            <a:endParaRPr lang="en-US" sz="1200" b="1" i="0" u="none" strike="noStrike" kern="1200" baseline="0" dirty="0" smtClean="0">
              <a:solidFill>
                <a:schemeClr val="tx1"/>
              </a:solidFill>
              <a:latin typeface="Arial" charset="0"/>
              <a:ea typeface="+mn-ea"/>
              <a:cs typeface="+mn-cs"/>
            </a:endParaRPr>
          </a:p>
          <a:p>
            <a:r>
              <a:rPr lang="en-US" sz="1200" b="1" i="0" u="none" strike="noStrike" kern="1200" baseline="0" dirty="0" smtClean="0">
                <a:solidFill>
                  <a:schemeClr val="tx1"/>
                </a:solidFill>
                <a:latin typeface="Arial" charset="0"/>
                <a:ea typeface="+mn-ea"/>
                <a:cs typeface="+mn-cs"/>
              </a:rPr>
              <a:t>Nation Building was met with the tearing down of our country’s first inhabitants. </a:t>
            </a:r>
            <a:r>
              <a:rPr lang="en-US" sz="1200" b="0" i="0" kern="1200" dirty="0" smtClean="0">
                <a:solidFill>
                  <a:schemeClr val="tx1"/>
                </a:solidFill>
                <a:effectLst/>
                <a:latin typeface="Arial" charset="0"/>
                <a:ea typeface="+mn-ea"/>
                <a:cs typeface="+mn-cs"/>
              </a:rPr>
              <a:t>government policies of </a:t>
            </a:r>
            <a:r>
              <a:rPr lang="en-US" sz="1200" b="0" i="0" u="sng" kern="1200" dirty="0" smtClean="0">
                <a:solidFill>
                  <a:schemeClr val="tx1"/>
                </a:solidFill>
                <a:effectLst/>
                <a:latin typeface="Arial" charset="0"/>
                <a:ea typeface="+mn-ea"/>
                <a:cs typeface="+mn-cs"/>
                <a:hlinkClick r:id="rId3"/>
              </a:rPr>
              <a:t>assimilation, relocation and genocide</a:t>
            </a:r>
            <a:r>
              <a:rPr lang="en-US" sz="1200" b="0" i="0" kern="1200" dirty="0" smtClean="0">
                <a:solidFill>
                  <a:schemeClr val="tx1"/>
                </a:solidFill>
                <a:effectLst/>
                <a:latin typeface="Arial" charset="0"/>
                <a:ea typeface="+mn-ea"/>
                <a:cs typeface="+mn-cs"/>
              </a:rPr>
              <a:t> created questions for Native Americans about their own </a:t>
            </a:r>
            <a:r>
              <a:rPr lang="en-US" sz="1200" b="0" i="0" u="sng" kern="1200" dirty="0" smtClean="0">
                <a:solidFill>
                  <a:schemeClr val="tx1"/>
                </a:solidFill>
                <a:effectLst/>
                <a:latin typeface="Arial" charset="0"/>
                <a:ea typeface="+mn-ea"/>
                <a:cs typeface="+mn-cs"/>
                <a:hlinkClick r:id="rId4"/>
              </a:rPr>
              <a:t>identity</a:t>
            </a:r>
            <a:r>
              <a:rPr lang="en-US" sz="1200" b="0" i="0" kern="1200" dirty="0" smtClean="0">
                <a:solidFill>
                  <a:schemeClr val="tx1"/>
                </a:solidFill>
                <a:effectLst/>
                <a:latin typeface="Arial" charset="0"/>
                <a:ea typeface="+mn-ea"/>
                <a:cs typeface="+mn-cs"/>
              </a:rPr>
              <a:t> and their sense of belonging in mainstream society; questions over the power they have to </a:t>
            </a:r>
            <a:r>
              <a:rPr lang="en-US" sz="1200" b="0" i="0" u="sng" kern="1200" dirty="0" smtClean="0">
                <a:solidFill>
                  <a:schemeClr val="tx1"/>
                </a:solidFill>
                <a:effectLst/>
                <a:latin typeface="Arial" charset="0"/>
                <a:ea typeface="+mn-ea"/>
                <a:cs typeface="+mn-cs"/>
                <a:hlinkClick r:id="rId5"/>
              </a:rPr>
              <a:t>self-govern</a:t>
            </a:r>
            <a:r>
              <a:rPr lang="en-US" sz="1200" b="0" i="0" kern="1200" dirty="0" smtClean="0">
                <a:solidFill>
                  <a:schemeClr val="tx1"/>
                </a:solidFill>
                <a:effectLst/>
                <a:latin typeface="Arial" charset="0"/>
                <a:ea typeface="+mn-ea"/>
                <a:cs typeface="+mn-cs"/>
              </a:rPr>
              <a:t>; questions about preserving their </a:t>
            </a:r>
            <a:r>
              <a:rPr lang="en-US" sz="1200" b="0" i="0" u="sng" kern="1200" dirty="0" smtClean="0">
                <a:solidFill>
                  <a:schemeClr val="tx1"/>
                </a:solidFill>
                <a:effectLst/>
                <a:latin typeface="Arial" charset="0"/>
                <a:ea typeface="+mn-ea"/>
                <a:cs typeface="+mn-cs"/>
                <a:hlinkClick r:id="rId6"/>
              </a:rPr>
              <a:t>families</a:t>
            </a:r>
            <a:r>
              <a:rPr lang="en-US" sz="1200" b="0" i="0" u="sng" kern="1200" dirty="0" smtClean="0">
                <a:solidFill>
                  <a:schemeClr val="tx1"/>
                </a:solidFill>
                <a:effectLst/>
                <a:latin typeface="Arial" charset="0"/>
                <a:ea typeface="+mn-ea"/>
                <a:cs typeface="+mn-cs"/>
              </a:rPr>
              <a:t> </a:t>
            </a:r>
            <a:r>
              <a:rPr lang="en-US" sz="1200" b="0" i="0" kern="1200" dirty="0" smtClean="0">
                <a:solidFill>
                  <a:schemeClr val="tx1"/>
                </a:solidFill>
                <a:effectLst/>
                <a:latin typeface="Arial" charset="0"/>
                <a:ea typeface="+mn-ea"/>
                <a:cs typeface="+mn-cs"/>
              </a:rPr>
              <a:t>and </a:t>
            </a:r>
            <a:r>
              <a:rPr lang="en-US" sz="1200" b="0" i="0" u="sng" kern="1200" dirty="0" smtClean="0">
                <a:solidFill>
                  <a:schemeClr val="tx1"/>
                </a:solidFill>
                <a:effectLst/>
                <a:latin typeface="Arial" charset="0"/>
                <a:ea typeface="+mn-ea"/>
                <a:cs typeface="+mn-cs"/>
                <a:hlinkClick r:id="rId7"/>
              </a:rPr>
              <a:t>cultures</a:t>
            </a:r>
            <a:r>
              <a:rPr lang="en-US" sz="1200" b="0" i="0" kern="1200" dirty="0" smtClean="0">
                <a:solidFill>
                  <a:schemeClr val="tx1"/>
                </a:solidFill>
                <a:effectLst/>
                <a:latin typeface="Arial" charset="0"/>
                <a:ea typeface="+mn-ea"/>
                <a:cs typeface="+mn-cs"/>
              </a:rPr>
              <a:t>; how to make a living on isolated reservations and </a:t>
            </a:r>
            <a:r>
              <a:rPr lang="en-US" sz="1200" b="0" i="0" u="sng" kern="1200" dirty="0" smtClean="0">
                <a:solidFill>
                  <a:schemeClr val="tx1"/>
                </a:solidFill>
                <a:effectLst/>
                <a:latin typeface="Arial" charset="0"/>
                <a:ea typeface="+mn-ea"/>
                <a:cs typeface="+mn-cs"/>
                <a:hlinkClick r:id="rId8"/>
              </a:rPr>
              <a:t>stay healthy</a:t>
            </a:r>
            <a:r>
              <a:rPr lang="en-US" sz="1200" b="0" i="0" kern="1200" dirty="0" smtClean="0">
                <a:solidFill>
                  <a:schemeClr val="tx1"/>
                </a:solidFill>
                <a:effectLst/>
                <a:latin typeface="Arial" charset="0"/>
                <a:ea typeface="+mn-ea"/>
                <a:cs typeface="+mn-cs"/>
              </a:rPr>
              <a:t> in the face of long-term historic trauma. The Trail of Tears confirmed and became the legalized pattern in the federal government's dealings with the Native tribes during the drive to settle the West.</a:t>
            </a:r>
            <a:endParaRPr lang="en-US" sz="1200" b="1" i="0" u="none" strike="noStrike" kern="1200" baseline="0" dirty="0" smtClean="0">
              <a:solidFill>
                <a:schemeClr val="tx1"/>
              </a:solidFill>
              <a:latin typeface="Arial" charset="0"/>
              <a:ea typeface="+mn-ea"/>
              <a:cs typeface="+mn-cs"/>
            </a:endParaRPr>
          </a:p>
          <a:p>
            <a:endParaRPr lang="en-US" sz="1200" b="1" i="0" u="none" strike="noStrike" kern="1200" baseline="0" dirty="0" smtClean="0">
              <a:solidFill>
                <a:schemeClr val="tx1"/>
              </a:solidFill>
              <a:latin typeface="Arial" charset="0"/>
              <a:ea typeface="+mn-ea"/>
              <a:cs typeface="+mn-cs"/>
            </a:endParaRPr>
          </a:p>
          <a:p>
            <a:r>
              <a:rPr lang="en-US" sz="1200" b="1" i="0" u="none" strike="noStrike" kern="1200" baseline="0" dirty="0" smtClean="0">
                <a:solidFill>
                  <a:schemeClr val="tx1"/>
                </a:solidFill>
                <a:latin typeface="Arial" charset="0"/>
                <a:ea typeface="+mn-ea"/>
                <a:cs typeface="+mn-cs"/>
              </a:rPr>
              <a:t>The Reconstruction Era began a time where the nation was sharply divided between the role of government. Was it governments role to redistribute revenue and intervene in social and economic issues? The fall of the Reconstruction era was greeted with the rise of “State’s Rights”.  We see challenges of this era being echoed in the public debates today. What is the most appropriate role for government? </a:t>
            </a:r>
          </a:p>
          <a:p>
            <a:endParaRPr lang="en-US" sz="1200" b="0" i="1" u="none" strike="noStrike" kern="1200" baseline="0" dirty="0" smtClean="0">
              <a:solidFill>
                <a:schemeClr val="tx1"/>
              </a:solidFill>
              <a:effectLst/>
              <a:latin typeface="Arial" charset="0"/>
              <a:ea typeface="+mn-ea"/>
              <a:cs typeface="+mn-cs"/>
            </a:endParaRPr>
          </a:p>
          <a:p>
            <a:r>
              <a:rPr lang="en-US" sz="1200" b="1" i="0" u="none" strike="noStrike" kern="1200" baseline="0" dirty="0" smtClean="0">
                <a:solidFill>
                  <a:schemeClr val="tx1"/>
                </a:solidFill>
                <a:effectLst/>
                <a:latin typeface="Arial" charset="0"/>
                <a:ea typeface="+mn-ea"/>
                <a:cs typeface="+mn-cs"/>
              </a:rPr>
              <a:t>During Jim Crow we see the institutionalization of racist practices. From legalized segregation to the civic disenfranchisement of African Americans. </a:t>
            </a:r>
          </a:p>
          <a:p>
            <a:endParaRPr lang="en-US" sz="1200" b="1" i="0" u="none" strike="noStrike" kern="1200" baseline="0" dirty="0" smtClean="0">
              <a:solidFill>
                <a:schemeClr val="tx1"/>
              </a:solidFill>
              <a:effectLst/>
              <a:latin typeface="Arial" charset="0"/>
              <a:ea typeface="+mn-ea"/>
              <a:cs typeface="+mn-cs"/>
            </a:endParaRPr>
          </a:p>
          <a:p>
            <a:r>
              <a:rPr lang="en-US" sz="1200" b="1" i="0" u="none" strike="noStrike" kern="1200" baseline="0" dirty="0" smtClean="0">
                <a:solidFill>
                  <a:schemeClr val="tx1"/>
                </a:solidFill>
                <a:effectLst/>
                <a:latin typeface="Arial" charset="0"/>
                <a:ea typeface="+mn-ea"/>
                <a:cs typeface="+mn-cs"/>
              </a:rPr>
              <a:t>The Great Depression marked an opportunity to discuss how government could be used a tool to address the rise in economic and social injustice. The New Deal restored faith in the role of government and its ability to increase opportunities among all communities – albeit the New Deal did in fact leave out many communities of color through the GI Bill and other programs – it also increased employment and educational opportunities at the same time. - </a:t>
            </a:r>
            <a:r>
              <a:rPr lang="en-US" sz="1200" b="1" i="0" kern="1200" dirty="0" smtClean="0">
                <a:solidFill>
                  <a:schemeClr val="tx1"/>
                </a:solidFill>
                <a:effectLst/>
                <a:latin typeface="Arial" charset="0"/>
                <a:ea typeface="+mn-ea"/>
                <a:cs typeface="+mn-cs"/>
              </a:rPr>
              <a:t>Nevertheless, African Americans took opportunities created by government programs in the 1930s to:</a:t>
            </a:r>
            <a:r>
              <a:rPr lang="en-US" sz="1200" b="1" i="0" kern="1200" baseline="0" dirty="0" smtClean="0">
                <a:solidFill>
                  <a:schemeClr val="tx1"/>
                </a:solidFill>
                <a:effectLst/>
                <a:latin typeface="Arial" charset="0"/>
                <a:ea typeface="+mn-ea"/>
                <a:cs typeface="+mn-cs"/>
              </a:rPr>
              <a:t> </a:t>
            </a:r>
            <a:r>
              <a:rPr lang="en-US" sz="1200" b="1" i="0" kern="1200" dirty="0" smtClean="0">
                <a:solidFill>
                  <a:schemeClr val="tx1"/>
                </a:solidFill>
                <a:effectLst/>
                <a:latin typeface="Arial" charset="0"/>
                <a:ea typeface="+mn-ea"/>
                <a:cs typeface="+mn-cs"/>
              </a:rPr>
              <a:t>Take care of their families,</a:t>
            </a:r>
            <a:r>
              <a:rPr lang="en-US" sz="1200" b="1" i="0" kern="1200" baseline="0" dirty="0" smtClean="0">
                <a:solidFill>
                  <a:schemeClr val="tx1"/>
                </a:solidFill>
                <a:effectLst/>
                <a:latin typeface="Arial" charset="0"/>
                <a:ea typeface="+mn-ea"/>
                <a:cs typeface="+mn-cs"/>
              </a:rPr>
              <a:t> </a:t>
            </a:r>
            <a:r>
              <a:rPr lang="en-US" sz="1200" b="1" i="0" kern="1200" dirty="0" smtClean="0">
                <a:solidFill>
                  <a:schemeClr val="tx1"/>
                </a:solidFill>
                <a:effectLst/>
                <a:latin typeface="Arial" charset="0"/>
                <a:ea typeface="+mn-ea"/>
                <a:cs typeface="+mn-cs"/>
              </a:rPr>
              <a:t>Earn a living wage, Be educated persons,</a:t>
            </a:r>
            <a:r>
              <a:rPr lang="en-US" sz="1200" b="1" i="0" kern="1200" baseline="0" dirty="0" smtClean="0">
                <a:solidFill>
                  <a:schemeClr val="tx1"/>
                </a:solidFill>
                <a:effectLst/>
                <a:latin typeface="Arial" charset="0"/>
                <a:ea typeface="+mn-ea"/>
                <a:cs typeface="+mn-cs"/>
              </a:rPr>
              <a:t> </a:t>
            </a:r>
            <a:r>
              <a:rPr lang="en-US" sz="1200" b="1" i="0" kern="1200" dirty="0" smtClean="0">
                <a:solidFill>
                  <a:schemeClr val="tx1"/>
                </a:solidFill>
                <a:effectLst/>
                <a:latin typeface="Arial" charset="0"/>
                <a:ea typeface="+mn-ea"/>
                <a:cs typeface="+mn-cs"/>
              </a:rPr>
              <a:t>Hold professional positions,</a:t>
            </a:r>
            <a:r>
              <a:rPr lang="en-US" sz="1200" b="1" i="0" kern="1200" baseline="0" dirty="0" smtClean="0">
                <a:solidFill>
                  <a:schemeClr val="tx1"/>
                </a:solidFill>
                <a:effectLst/>
                <a:latin typeface="Arial" charset="0"/>
                <a:ea typeface="+mn-ea"/>
                <a:cs typeface="+mn-cs"/>
              </a:rPr>
              <a:t> </a:t>
            </a:r>
            <a:r>
              <a:rPr lang="en-US" sz="1200" b="1" i="0" kern="1200" dirty="0" smtClean="0">
                <a:solidFill>
                  <a:schemeClr val="tx1"/>
                </a:solidFill>
                <a:effectLst/>
                <a:latin typeface="Arial" charset="0"/>
                <a:ea typeface="+mn-ea"/>
                <a:cs typeface="+mn-cs"/>
              </a:rPr>
              <a:t>Possess economic security,</a:t>
            </a:r>
            <a:r>
              <a:rPr lang="en-US" sz="1200" b="1" i="0" kern="1200" baseline="0" dirty="0" smtClean="0">
                <a:solidFill>
                  <a:schemeClr val="tx1"/>
                </a:solidFill>
                <a:effectLst/>
                <a:latin typeface="Arial" charset="0"/>
                <a:ea typeface="+mn-ea"/>
                <a:cs typeface="+mn-cs"/>
              </a:rPr>
              <a:t> </a:t>
            </a:r>
            <a:r>
              <a:rPr lang="en-US" sz="1200" b="1" i="0" kern="1200" dirty="0" smtClean="0">
                <a:solidFill>
                  <a:schemeClr val="tx1"/>
                </a:solidFill>
                <a:effectLst/>
                <a:latin typeface="Arial" charset="0"/>
                <a:ea typeface="+mn-ea"/>
                <a:cs typeface="+mn-cs"/>
              </a:rPr>
              <a:t>Receive health care,</a:t>
            </a:r>
            <a:r>
              <a:rPr lang="en-US" sz="1200" b="1" i="0" kern="1200" baseline="0" dirty="0" smtClean="0">
                <a:solidFill>
                  <a:schemeClr val="tx1"/>
                </a:solidFill>
                <a:effectLst/>
                <a:latin typeface="Arial" charset="0"/>
                <a:ea typeface="+mn-ea"/>
                <a:cs typeface="+mn-cs"/>
              </a:rPr>
              <a:t> </a:t>
            </a:r>
            <a:r>
              <a:rPr lang="en-US" sz="1200" b="1" i="0" kern="1200" dirty="0" smtClean="0">
                <a:solidFill>
                  <a:schemeClr val="tx1"/>
                </a:solidFill>
                <a:effectLst/>
                <a:latin typeface="Arial" charset="0"/>
                <a:ea typeface="+mn-ea"/>
                <a:cs typeface="+mn-cs"/>
              </a:rPr>
              <a:t>Possess cash‐money and purchase goods,</a:t>
            </a:r>
            <a:r>
              <a:rPr lang="en-US" sz="1200" b="1" i="0" kern="1200" baseline="0" dirty="0" smtClean="0">
                <a:solidFill>
                  <a:schemeClr val="tx1"/>
                </a:solidFill>
                <a:effectLst/>
                <a:latin typeface="Arial" charset="0"/>
                <a:ea typeface="+mn-ea"/>
                <a:cs typeface="+mn-cs"/>
              </a:rPr>
              <a:t> </a:t>
            </a:r>
            <a:r>
              <a:rPr lang="en-US" sz="1200" b="1" i="0" kern="1200" dirty="0" smtClean="0">
                <a:solidFill>
                  <a:schemeClr val="tx1"/>
                </a:solidFill>
                <a:effectLst/>
                <a:latin typeface="Arial" charset="0"/>
                <a:ea typeface="+mn-ea"/>
                <a:cs typeface="+mn-cs"/>
              </a:rPr>
              <a:t>Engage in civic life,</a:t>
            </a:r>
            <a:r>
              <a:rPr lang="en-US" sz="1200" b="1" i="0" kern="1200" baseline="0" dirty="0" smtClean="0">
                <a:solidFill>
                  <a:schemeClr val="tx1"/>
                </a:solidFill>
                <a:effectLst/>
                <a:latin typeface="Arial" charset="0"/>
                <a:ea typeface="+mn-ea"/>
                <a:cs typeface="+mn-cs"/>
              </a:rPr>
              <a:t> </a:t>
            </a:r>
            <a:r>
              <a:rPr lang="en-US" sz="1200" b="1" i="0" kern="1200" dirty="0" smtClean="0">
                <a:solidFill>
                  <a:schemeClr val="tx1"/>
                </a:solidFill>
                <a:effectLst/>
                <a:latin typeface="Arial" charset="0"/>
                <a:ea typeface="+mn-ea"/>
                <a:cs typeface="+mn-cs"/>
              </a:rPr>
              <a:t>Vote and Have a publicly acknowledged history.</a:t>
            </a:r>
          </a:p>
          <a:p>
            <a:endParaRPr lang="en-US" sz="1200" b="1" i="0" u="none" strike="noStrike" kern="1200" baseline="0" dirty="0" smtClean="0">
              <a:solidFill>
                <a:schemeClr val="tx1"/>
              </a:solidFill>
              <a:effectLst/>
              <a:latin typeface="Arial" charset="0"/>
              <a:ea typeface="+mn-ea"/>
              <a:cs typeface="+mn-cs"/>
            </a:endParaRPr>
          </a:p>
          <a:p>
            <a:r>
              <a:rPr lang="en-US" sz="1200" b="1" i="0" u="none" strike="noStrike" kern="1200" baseline="0" dirty="0" smtClean="0">
                <a:solidFill>
                  <a:schemeClr val="tx1"/>
                </a:solidFill>
                <a:effectLst/>
                <a:latin typeface="Arial" charset="0"/>
                <a:ea typeface="+mn-ea"/>
                <a:cs typeface="+mn-cs"/>
              </a:rPr>
              <a:t>The Civil Rights movement began with the charge that it was possible to work within American traditions to achieve racial justice while also convincing all Americans that we all had a stake in supporting the expansion of democracy and freedom. </a:t>
            </a:r>
          </a:p>
          <a:p>
            <a:endParaRPr lang="en-US" sz="1200" b="1" i="0" u="none" strike="noStrike" kern="1200" baseline="0" dirty="0" smtClean="0">
              <a:solidFill>
                <a:schemeClr val="tx1"/>
              </a:solidFill>
              <a:effectLst/>
              <a:latin typeface="Arial" charset="0"/>
              <a:ea typeface="+mn-ea"/>
              <a:cs typeface="+mn-cs"/>
            </a:endParaRPr>
          </a:p>
          <a:p>
            <a:r>
              <a:rPr lang="en-US" sz="1200" b="1" i="0" u="none" strike="noStrike" kern="1200" baseline="0" dirty="0" smtClean="0">
                <a:solidFill>
                  <a:schemeClr val="tx1"/>
                </a:solidFill>
                <a:effectLst/>
                <a:latin typeface="Arial" charset="0"/>
                <a:ea typeface="+mn-ea"/>
                <a:cs typeface="+mn-cs"/>
              </a:rPr>
              <a:t>The Immigration and Nationality Act of 1965 removed the national-origin quotas which led to an influx of immigration from many different countries and cultures. This significantly changed the demographic make-up of the United States and the conversations around our national identity as Americans in the decades that followed. </a:t>
            </a:r>
          </a:p>
          <a:p>
            <a:endParaRPr lang="en-US" sz="1200" b="1" i="0" u="none" strike="noStrike" kern="1200" baseline="0" dirty="0" smtClean="0">
              <a:solidFill>
                <a:schemeClr val="tx1"/>
              </a:solidFill>
              <a:effectLst/>
              <a:latin typeface="Arial" charset="0"/>
              <a:ea typeface="+mn-ea"/>
              <a:cs typeface="+mn-cs"/>
            </a:endParaRPr>
          </a:p>
          <a:p>
            <a:r>
              <a:rPr lang="en-US" sz="1200" b="1" i="0" u="none" strike="noStrike" kern="1200" baseline="0" dirty="0" smtClean="0">
                <a:solidFill>
                  <a:schemeClr val="tx1"/>
                </a:solidFill>
                <a:effectLst/>
                <a:latin typeface="Arial" charset="0"/>
                <a:ea typeface="+mn-ea"/>
                <a:cs typeface="+mn-cs"/>
              </a:rPr>
              <a:t>It is during the Reagan Administration that we see a reversal in governments role as a tool for social justice. By pitting the white working class and conservatives (us vs. them) against the perceived motives of the democratic party. Here we see the stigmatization of all government programs by using race as a wedge to divide communities and decreased support for public systems that benefited everyone. </a:t>
            </a:r>
          </a:p>
          <a:p>
            <a:endParaRPr lang="en-US" sz="1200" b="1" i="0" u="none" strike="noStrike" kern="1200" baseline="0" dirty="0" smtClean="0">
              <a:solidFill>
                <a:schemeClr val="tx1"/>
              </a:solidFill>
              <a:effectLst/>
              <a:latin typeface="Arial" charset="0"/>
              <a:ea typeface="+mn-ea"/>
              <a:cs typeface="+mn-cs"/>
            </a:endParaRPr>
          </a:p>
          <a:p>
            <a:r>
              <a:rPr lang="en-US" sz="1200" b="1" i="0" u="none" strike="noStrike" kern="1200" baseline="0" dirty="0" smtClean="0">
                <a:solidFill>
                  <a:schemeClr val="tx1"/>
                </a:solidFill>
                <a:effectLst/>
                <a:latin typeface="Arial" charset="0"/>
                <a:ea typeface="+mn-ea"/>
                <a:cs typeface="+mn-cs"/>
              </a:rPr>
              <a:t>Today we here the term “colorblind” thrown around, that a rising tide lifts all boats. Pushback on using colorblind methods to improve outcomes is the idea that because of our history and institutional racism, it is not possible to improve opportunities and remove barriers without understanding and taking into consideration that we are not working with a level playing field. We have also seen a rise in anti-immigration sentiment, defining communities as not American and as “illegal” inhabitants of this country. The presidential debate has been charged with implicit and explicit racialization of public systems and the role of government on issues of race. </a:t>
            </a:r>
          </a:p>
          <a:p>
            <a:endParaRPr lang="en-US" sz="1200" b="0" i="0" u="none" strike="noStrike" kern="1200" baseline="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2BCAD893-2D5F-44DB-8C5E-5389FA672451}" type="slidenum">
              <a:rPr lang="en-US" smtClean="0"/>
              <a:pPr>
                <a:defRPr/>
              </a:pPr>
              <a:t>8</a:t>
            </a:fld>
            <a:endParaRPr lang="en-US"/>
          </a:p>
        </p:txBody>
      </p:sp>
    </p:spTree>
    <p:extLst>
      <p:ext uri="{BB962C8B-B14F-4D97-AF65-F5344CB8AC3E}">
        <p14:creationId xmlns:p14="http://schemas.microsoft.com/office/powerpoint/2010/main" val="2311921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529CFE7A-1036-4A36-B939-726876EA1F74}" type="slidenum">
              <a:rPr lang="en-US"/>
              <a:pPr/>
              <a:t>9</a:t>
            </a:fld>
            <a:endParaRPr lang="en-US"/>
          </a:p>
        </p:txBody>
      </p:sp>
      <p:sp>
        <p:nvSpPr>
          <p:cNvPr id="2017282" name="Rectangle 2"/>
          <p:cNvSpPr>
            <a:spLocks noGrp="1" noRot="1" noChangeAspect="1" noChangeArrowheads="1" noTextEdit="1"/>
          </p:cNvSpPr>
          <p:nvPr>
            <p:ph type="sldImg"/>
          </p:nvPr>
        </p:nvSpPr>
        <p:spPr>
          <a:xfrm>
            <a:off x="1295400" y="685800"/>
            <a:ext cx="4800600" cy="3600450"/>
          </a:xfrm>
          <a:prstGeom prst="rect">
            <a:avLst/>
          </a:prstGeom>
          <a:ln/>
        </p:spPr>
      </p:sp>
      <p:sp>
        <p:nvSpPr>
          <p:cNvPr id="2017283" name="Rectangle 3"/>
          <p:cNvSpPr>
            <a:spLocks noGrp="1" noChangeArrowheads="1"/>
          </p:cNvSpPr>
          <p:nvPr>
            <p:ph type="body" idx="1"/>
          </p:nvPr>
        </p:nvSpPr>
        <p:spPr>
          <a:xfrm>
            <a:off x="1295400" y="4560888"/>
            <a:ext cx="4800600" cy="4319587"/>
          </a:xfrm>
        </p:spPr>
        <p:txBody>
          <a:bodyPr/>
          <a:lstStyle/>
          <a:p>
            <a:pPr algn="l">
              <a:buFontTx/>
              <a:buNone/>
            </a:pPr>
            <a:r>
              <a:rPr lang="en-US" sz="1400" b="1" i="0" dirty="0" smtClean="0">
                <a:latin typeface="Corbel" pitchFamily="34" charset="0"/>
              </a:rPr>
              <a:t>SLIDE</a:t>
            </a:r>
            <a:r>
              <a:rPr lang="en-US" sz="1400" b="1" i="0" baseline="0" dirty="0" smtClean="0">
                <a:latin typeface="Corbel" pitchFamily="34" charset="0"/>
              </a:rPr>
              <a:t> Narrative: </a:t>
            </a:r>
          </a:p>
          <a:p>
            <a:pPr algn="l">
              <a:buFontTx/>
              <a:buNone/>
            </a:pPr>
            <a:endParaRPr lang="en-US" sz="1400" b="1" i="0" baseline="0" dirty="0" smtClean="0">
              <a:latin typeface="Corbel" pitchFamily="34" charset="0"/>
            </a:endParaRPr>
          </a:p>
          <a:p>
            <a:pPr algn="l">
              <a:buFontTx/>
              <a:buNone/>
            </a:pPr>
            <a:r>
              <a:rPr lang="en-US" sz="1400" b="0" i="1" baseline="0" dirty="0" smtClean="0">
                <a:latin typeface="Corbel" pitchFamily="34" charset="0"/>
              </a:rPr>
              <a:t>Making invisible communities visible (Native American community). Janet’s housing example from NEA? </a:t>
            </a:r>
          </a:p>
          <a:p>
            <a:pPr algn="l">
              <a:buFontTx/>
              <a:buNone/>
            </a:pPr>
            <a:endParaRPr lang="en-US" sz="1400" b="1" i="0" dirty="0" smtClean="0">
              <a:latin typeface="Corbel" pitchFamily="34" charset="0"/>
            </a:endParaRPr>
          </a:p>
          <a:p>
            <a:pPr algn="l">
              <a:buFontTx/>
              <a:buNone/>
            </a:pPr>
            <a:r>
              <a:rPr lang="en-US" sz="1400" i="0" dirty="0" smtClean="0">
                <a:latin typeface="Corbel" pitchFamily="34" charset="0"/>
              </a:rPr>
              <a:t>These</a:t>
            </a:r>
            <a:r>
              <a:rPr lang="en-US" sz="1400" i="0" baseline="0" dirty="0" smtClean="0">
                <a:latin typeface="Corbel" pitchFamily="34" charset="0"/>
              </a:rPr>
              <a:t> contradictions for immigrants both invited people in and excluded people at the same time – merge liberty images. </a:t>
            </a:r>
          </a:p>
          <a:p>
            <a:pPr algn="l">
              <a:buFontTx/>
              <a:buNone/>
            </a:pPr>
            <a:endParaRPr lang="en-US" sz="1400" i="1" baseline="0" dirty="0" smtClean="0">
              <a:latin typeface="Corbel" pitchFamily="34" charset="0"/>
            </a:endParaRPr>
          </a:p>
          <a:p>
            <a:pPr algn="l">
              <a:buFontTx/>
              <a:buNone/>
            </a:pPr>
            <a:r>
              <a:rPr lang="en-US" sz="1400" i="0" dirty="0" smtClean="0">
                <a:latin typeface="Corbel" pitchFamily="34" charset="0"/>
              </a:rPr>
              <a:t>Here</a:t>
            </a:r>
            <a:r>
              <a:rPr lang="en-US" sz="1400" i="0" baseline="0" dirty="0" smtClean="0">
                <a:latin typeface="Corbel" pitchFamily="34" charset="0"/>
              </a:rPr>
              <a:t> is a country on immigration – even that has been fraught with contradictions. We have this mother of exiles </a:t>
            </a:r>
            <a:endParaRPr lang="en-US" sz="1400" i="0" dirty="0" smtClean="0">
              <a:latin typeface="Corbel" pitchFamily="34" charset="0"/>
            </a:endParaRPr>
          </a:p>
          <a:p>
            <a:pPr eaLnBrk="0" hangingPunct="0">
              <a:lnSpc>
                <a:spcPct val="110000"/>
              </a:lnSpc>
              <a:spcBef>
                <a:spcPct val="20000"/>
              </a:spcBef>
              <a:spcAft>
                <a:spcPct val="20000"/>
              </a:spcAft>
            </a:pPr>
            <a:endParaRPr lang="en-US" sz="1400" dirty="0" smtClean="0">
              <a:latin typeface="Corbel" pitchFamily="34" charset="0"/>
            </a:endParaRPr>
          </a:p>
          <a:p>
            <a:pPr eaLnBrk="0" hangingPunct="0">
              <a:lnSpc>
                <a:spcPct val="110000"/>
              </a:lnSpc>
              <a:spcBef>
                <a:spcPct val="20000"/>
              </a:spcBef>
              <a:spcAft>
                <a:spcPct val="20000"/>
              </a:spcAft>
            </a:pPr>
            <a:r>
              <a:rPr lang="en-US" sz="1400" dirty="0" smtClean="0">
                <a:latin typeface="Corbel" pitchFamily="34" charset="0"/>
              </a:rPr>
              <a:t>Left SIDE: </a:t>
            </a:r>
            <a:r>
              <a:rPr lang="en-US" sz="1800" b="1" dirty="0" smtClean="0">
                <a:solidFill>
                  <a:srgbClr val="FF0000"/>
                </a:solidFill>
                <a:latin typeface="Tahoma" pitchFamily="34" charset="0"/>
              </a:rPr>
              <a:t>Mother of Exiles</a:t>
            </a:r>
          </a:p>
          <a:p>
            <a:pPr eaLnBrk="0" hangingPunct="0">
              <a:lnSpc>
                <a:spcPct val="110000"/>
              </a:lnSpc>
              <a:spcBef>
                <a:spcPct val="20000"/>
              </a:spcBef>
              <a:spcAft>
                <a:spcPct val="20000"/>
              </a:spcAft>
            </a:pPr>
            <a:r>
              <a:rPr lang="en-US" sz="1400" dirty="0" smtClean="0">
                <a:solidFill>
                  <a:srgbClr val="FF0000"/>
                </a:solidFill>
                <a:latin typeface="Tahoma" pitchFamily="34" charset="0"/>
              </a:rPr>
              <a:t>"Give me your tired, your poor, your huddled masses yearning to breathe free, the wretched refuse of your teeming shore, send these, the homeless, tempest-</a:t>
            </a:r>
            <a:r>
              <a:rPr lang="en-US" sz="1400" dirty="0" err="1" smtClean="0">
                <a:solidFill>
                  <a:srgbClr val="FF0000"/>
                </a:solidFill>
                <a:latin typeface="Tahoma" pitchFamily="34" charset="0"/>
              </a:rPr>
              <a:t>tost</a:t>
            </a:r>
            <a:r>
              <a:rPr lang="en-US" sz="1400" dirty="0" smtClean="0">
                <a:solidFill>
                  <a:srgbClr val="FF0000"/>
                </a:solidFill>
                <a:latin typeface="Tahoma" pitchFamily="34" charset="0"/>
              </a:rPr>
              <a:t> to me, I lift my lamp beside the golden door!“</a:t>
            </a:r>
            <a:r>
              <a:rPr lang="en-US" sz="1400" i="1" dirty="0" smtClean="0">
                <a:solidFill>
                  <a:schemeClr val="bg1"/>
                </a:solidFill>
                <a:latin typeface="Tahoma" pitchFamily="34" charset="0"/>
              </a:rPr>
              <a:t>- 1886</a:t>
            </a:r>
          </a:p>
          <a:p>
            <a:endParaRPr lang="en-US" sz="1400" dirty="0" smtClean="0">
              <a:latin typeface="Corbel" pitchFamily="34" charset="0"/>
            </a:endParaRPr>
          </a:p>
          <a:p>
            <a:r>
              <a:rPr lang="en-US" sz="1400" dirty="0" smtClean="0">
                <a:latin typeface="Corbel" pitchFamily="34" charset="0"/>
              </a:rPr>
              <a:t>“Americans have always been ambivalent about immigration, with </a:t>
            </a:r>
            <a:r>
              <a:rPr lang="en-US" sz="1400" b="1" dirty="0" smtClean="0">
                <a:latin typeface="Corbel" pitchFamily="34" charset="0"/>
              </a:rPr>
              <a:t>realistic </a:t>
            </a:r>
            <a:r>
              <a:rPr lang="en-US" sz="1400" dirty="0" smtClean="0">
                <a:latin typeface="Corbel" pitchFamily="34" charset="0"/>
              </a:rPr>
              <a:t>concerns bumping into </a:t>
            </a:r>
            <a:r>
              <a:rPr lang="en-US" sz="1400" b="1" dirty="0" smtClean="0">
                <a:latin typeface="Corbel" pitchFamily="34" charset="0"/>
              </a:rPr>
              <a:t>altruistic, even romantic</a:t>
            </a:r>
            <a:r>
              <a:rPr lang="en-US" sz="1400" dirty="0" smtClean="0">
                <a:latin typeface="Corbel" pitchFamily="34" charset="0"/>
              </a:rPr>
              <a:t> notions. The romance is summed up in the inscription on the Statue of Liberty, erected in 1886, proclaiming the famous lines ‘give us your tired, your poor, your huddled masses yearning to breathe free.’ “</a:t>
            </a:r>
          </a:p>
          <a:p>
            <a:pPr algn="r"/>
            <a:r>
              <a:rPr lang="en-US" sz="1400" dirty="0" smtClean="0">
                <a:latin typeface="Corbel" pitchFamily="34" charset="0"/>
              </a:rPr>
              <a:t>- Public Agenda</a:t>
            </a:r>
          </a:p>
          <a:p>
            <a:pPr algn="r"/>
            <a:r>
              <a:rPr lang="en-US" sz="1400" dirty="0" smtClean="0">
                <a:latin typeface="Corbel" pitchFamily="34" charset="0"/>
              </a:rPr>
              <a:t>http://www.publicagenda.org/citizen/issueguides/immigration</a:t>
            </a:r>
          </a:p>
          <a:p>
            <a:pPr eaLnBrk="0" hangingPunct="0">
              <a:lnSpc>
                <a:spcPct val="110000"/>
              </a:lnSpc>
              <a:spcBef>
                <a:spcPct val="20000"/>
              </a:spcBef>
              <a:spcAft>
                <a:spcPct val="20000"/>
              </a:spcAft>
            </a:pPr>
            <a:endParaRPr lang="en-US" sz="1400" i="1" dirty="0" smtClean="0">
              <a:solidFill>
                <a:schemeClr val="bg1"/>
              </a:solidFill>
              <a:latin typeface="Tahoma" pitchFamily="34" charset="0"/>
            </a:endParaRPr>
          </a:p>
          <a:p>
            <a:pPr eaLnBrk="0" hangingPunct="0">
              <a:lnSpc>
                <a:spcPct val="110000"/>
              </a:lnSpc>
              <a:spcBef>
                <a:spcPct val="20000"/>
              </a:spcBef>
              <a:spcAft>
                <a:spcPct val="20000"/>
              </a:spcAft>
            </a:pPr>
            <a:endParaRPr lang="en-US" sz="1400" i="1" dirty="0" smtClean="0">
              <a:solidFill>
                <a:schemeClr val="bg1"/>
              </a:solidFill>
              <a:latin typeface="Tahoma" pitchFamily="34" charset="0"/>
            </a:endParaRPr>
          </a:p>
          <a:p>
            <a:pPr>
              <a:spcBef>
                <a:spcPct val="50000"/>
              </a:spcBef>
            </a:pPr>
            <a:r>
              <a:rPr lang="en-US" sz="1400" i="0" dirty="0" smtClean="0">
                <a:solidFill>
                  <a:schemeClr val="bg1"/>
                </a:solidFill>
                <a:latin typeface="Tahoma" pitchFamily="34" charset="0"/>
              </a:rPr>
              <a:t>Right </a:t>
            </a:r>
            <a:r>
              <a:rPr lang="en-US" sz="1400" i="0" baseline="0" dirty="0" smtClean="0">
                <a:solidFill>
                  <a:schemeClr val="bg1"/>
                </a:solidFill>
                <a:latin typeface="Tahoma" pitchFamily="34" charset="0"/>
              </a:rPr>
              <a:t>SIDE: </a:t>
            </a:r>
            <a:r>
              <a:rPr lang="en-US" sz="1600" b="1" dirty="0" smtClean="0">
                <a:solidFill>
                  <a:schemeClr val="bg1"/>
                </a:solidFill>
                <a:latin typeface="Tahoma" pitchFamily="34" charset="0"/>
              </a:rPr>
              <a:t>Four Years Earlier,</a:t>
            </a:r>
            <a:r>
              <a:rPr lang="en-US" sz="1600" b="1" baseline="0" dirty="0" smtClean="0">
                <a:solidFill>
                  <a:schemeClr val="bg1"/>
                </a:solidFill>
                <a:latin typeface="Tahoma" pitchFamily="34" charset="0"/>
              </a:rPr>
              <a:t> </a:t>
            </a:r>
            <a:r>
              <a:rPr lang="en-US" sz="1600" b="1" dirty="0" smtClean="0">
                <a:solidFill>
                  <a:srgbClr val="FFCC00"/>
                </a:solidFill>
                <a:latin typeface="Tahoma" pitchFamily="34" charset="0"/>
              </a:rPr>
              <a:t>The Chinese Exclusion Act of 1882.</a:t>
            </a:r>
            <a:r>
              <a:rPr lang="en-US" sz="1600" b="1" baseline="0" dirty="0" smtClean="0">
                <a:solidFill>
                  <a:srgbClr val="FFCC00"/>
                </a:solidFill>
                <a:latin typeface="Tahoma" pitchFamily="34" charset="0"/>
              </a:rPr>
              <a:t> </a:t>
            </a:r>
            <a:r>
              <a:rPr lang="en-US" sz="1400" b="1" dirty="0" smtClean="0">
                <a:solidFill>
                  <a:schemeClr val="accent1"/>
                </a:solidFill>
                <a:latin typeface="Tahoma" pitchFamily="34" charset="0"/>
              </a:rPr>
              <a:t>Specifically excluding "paupers, ex-convicts, mental defectives and Chinese."</a:t>
            </a:r>
          </a:p>
          <a:p>
            <a:pPr eaLnBrk="0" hangingPunct="0">
              <a:lnSpc>
                <a:spcPct val="110000"/>
              </a:lnSpc>
              <a:spcBef>
                <a:spcPct val="20000"/>
              </a:spcBef>
              <a:spcAft>
                <a:spcPct val="20000"/>
              </a:spcAft>
            </a:pPr>
            <a:endParaRPr lang="en-US" sz="1400" i="0" dirty="0" smtClean="0">
              <a:solidFill>
                <a:schemeClr val="bg1"/>
              </a:solidFill>
              <a:latin typeface="Tahoma" pitchFamily="34" charset="0"/>
            </a:endParaRPr>
          </a:p>
          <a:p>
            <a:r>
              <a:rPr lang="en-US" sz="1400" dirty="0" smtClean="0">
                <a:latin typeface="Corbel" pitchFamily="34" charset="0"/>
              </a:rPr>
              <a:t>“The ambivalence was expressed a mere four years earlier, when Congress enacted the first immigration restrictions, specifically excluding ‘paupers, ex-convicts, mental defectives and Chinese.’ That was at the beginning of the greatest wave of immigration in American history, which brought in 18 million new citizens, diversified U.S. society and gave us the enduring analogy of the ''melting pot.</a:t>
            </a:r>
          </a:p>
          <a:p>
            <a:pPr algn="r"/>
            <a:r>
              <a:rPr lang="en-US" sz="1400" dirty="0" smtClean="0">
                <a:latin typeface="Corbel" pitchFamily="34" charset="0"/>
              </a:rPr>
              <a:t>- Public Agenda</a:t>
            </a:r>
          </a:p>
          <a:p>
            <a:pPr algn="r"/>
            <a:r>
              <a:rPr lang="en-US" sz="1400" dirty="0" smtClean="0">
                <a:latin typeface="Corbel" pitchFamily="34" charset="0"/>
              </a:rPr>
              <a:t>http://www.publicagenda.org/citizen/issueguides/immigration</a:t>
            </a:r>
          </a:p>
          <a:p>
            <a:pPr eaLnBrk="0" hangingPunct="0">
              <a:lnSpc>
                <a:spcPct val="110000"/>
              </a:lnSpc>
              <a:spcBef>
                <a:spcPct val="20000"/>
              </a:spcBef>
              <a:spcAft>
                <a:spcPct val="20000"/>
              </a:spcAft>
            </a:pPr>
            <a:endParaRPr lang="en-US" sz="1400" i="0" dirty="0" smtClean="0">
              <a:solidFill>
                <a:schemeClr val="bg1"/>
              </a:solidFill>
              <a:latin typeface="Tahoma" pitchFamily="34" charset="0"/>
            </a:endParaRPr>
          </a:p>
          <a:p>
            <a:endParaRPr lang="en-US" sz="1400" dirty="0" smtClean="0">
              <a:latin typeface="Corbel" pitchFamily="34" charset="0"/>
            </a:endParaRPr>
          </a:p>
          <a:p>
            <a:endParaRPr lang="en-US" sz="1400" dirty="0" smtClean="0">
              <a:latin typeface="Corbel" pitchFamily="34" charset="0"/>
            </a:endParaRPr>
          </a:p>
          <a:p>
            <a:endParaRPr lang="en-US" sz="1400" dirty="0" smtClean="0">
              <a:latin typeface="Corbel" pitchFamily="34" charset="0"/>
            </a:endParaRPr>
          </a:p>
        </p:txBody>
      </p:sp>
      <p:sp>
        <p:nvSpPr>
          <p:cNvPr id="2017284" name="Rectangle 4"/>
          <p:cNvSpPr>
            <a:spLocks noChangeArrowheads="1"/>
          </p:cNvSpPr>
          <p:nvPr/>
        </p:nvSpPr>
        <p:spPr bwMode="auto">
          <a:xfrm>
            <a:off x="0" y="0"/>
            <a:ext cx="7315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17285" name="Rectangle 5"/>
          <p:cNvSpPr>
            <a:spLocks noChangeArrowheads="1"/>
          </p:cNvSpPr>
          <p:nvPr/>
        </p:nvSpPr>
        <p:spPr bwMode="auto">
          <a:xfrm>
            <a:off x="0" y="0"/>
            <a:ext cx="7315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9" indent="0" algn="ctr">
              <a:buNone/>
              <a:defRPr/>
            </a:lvl2pPr>
            <a:lvl3pPr marL="914318" indent="0" algn="ctr">
              <a:buNone/>
              <a:defRPr/>
            </a:lvl3pPr>
            <a:lvl4pPr marL="1371477" indent="0" algn="ctr">
              <a:buNone/>
              <a:defRPr/>
            </a:lvl4pPr>
            <a:lvl5pPr marL="1828637" indent="0" algn="ctr">
              <a:buNone/>
              <a:defRPr/>
            </a:lvl5pPr>
            <a:lvl6pPr marL="2285797" indent="0" algn="ctr">
              <a:buNone/>
              <a:defRPr/>
            </a:lvl6pPr>
            <a:lvl7pPr marL="2742956" indent="0" algn="ctr">
              <a:buNone/>
              <a:defRPr/>
            </a:lvl7pPr>
            <a:lvl8pPr marL="3200115" indent="0" algn="ctr">
              <a:buNone/>
              <a:defRPr/>
            </a:lvl8pPr>
            <a:lvl9pPr marL="3657274"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89832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9170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59" indent="0">
              <a:buNone/>
              <a:defRPr sz="1800"/>
            </a:lvl2pPr>
            <a:lvl3pPr marL="914318" indent="0">
              <a:buNone/>
              <a:defRPr sz="1600"/>
            </a:lvl3pPr>
            <a:lvl4pPr marL="1371477" indent="0">
              <a:buNone/>
              <a:defRPr sz="1400"/>
            </a:lvl4pPr>
            <a:lvl5pPr marL="1828637" indent="0">
              <a:buNone/>
              <a:defRPr sz="1400"/>
            </a:lvl5pPr>
            <a:lvl6pPr marL="2285797" indent="0">
              <a:buNone/>
              <a:defRPr sz="1400"/>
            </a:lvl6pPr>
            <a:lvl7pPr marL="2742956" indent="0">
              <a:buNone/>
              <a:defRPr sz="1400"/>
            </a:lvl7pPr>
            <a:lvl8pPr marL="3200115" indent="0">
              <a:buNone/>
              <a:defRPr sz="1400"/>
            </a:lvl8pPr>
            <a:lvl9pPr marL="3657274"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48838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619024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7" indent="0">
              <a:buNone/>
              <a:defRPr sz="1600" b="1"/>
            </a:lvl5pPr>
            <a:lvl6pPr marL="2285797" indent="0">
              <a:buNone/>
              <a:defRPr sz="1600" b="1"/>
            </a:lvl6pPr>
            <a:lvl7pPr marL="2742956" indent="0">
              <a:buNone/>
              <a:defRPr sz="1600" b="1"/>
            </a:lvl7pPr>
            <a:lvl8pPr marL="3200115" indent="0">
              <a:buNone/>
              <a:defRPr sz="1600" b="1"/>
            </a:lvl8pPr>
            <a:lvl9pPr marL="365727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7" indent="0">
              <a:buNone/>
              <a:defRPr sz="1600" b="1"/>
            </a:lvl5pPr>
            <a:lvl6pPr marL="2285797" indent="0">
              <a:buNone/>
              <a:defRPr sz="1600" b="1"/>
            </a:lvl6pPr>
            <a:lvl7pPr marL="2742956" indent="0">
              <a:buNone/>
              <a:defRPr sz="1600" b="1"/>
            </a:lvl7pPr>
            <a:lvl8pPr marL="3200115" indent="0">
              <a:buNone/>
              <a:defRPr sz="1600" b="1"/>
            </a:lvl8pPr>
            <a:lvl9pPr marL="365727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420506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047812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59795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7" indent="0">
              <a:buNone/>
              <a:defRPr sz="900"/>
            </a:lvl5pPr>
            <a:lvl6pPr marL="2285797" indent="0">
              <a:buNone/>
              <a:defRPr sz="900"/>
            </a:lvl6pPr>
            <a:lvl7pPr marL="2742956" indent="0">
              <a:buNone/>
              <a:defRPr sz="900"/>
            </a:lvl7pPr>
            <a:lvl8pPr marL="3200115" indent="0">
              <a:buNone/>
              <a:defRPr sz="900"/>
            </a:lvl8pPr>
            <a:lvl9pPr marL="3657274"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426219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9" indent="0">
              <a:buNone/>
              <a:defRPr sz="2800"/>
            </a:lvl2pPr>
            <a:lvl3pPr marL="914318" indent="0">
              <a:buNone/>
              <a:defRPr sz="2400"/>
            </a:lvl3pPr>
            <a:lvl4pPr marL="1371477" indent="0">
              <a:buNone/>
              <a:defRPr sz="2000"/>
            </a:lvl4pPr>
            <a:lvl5pPr marL="1828637" indent="0">
              <a:buNone/>
              <a:defRPr sz="2000"/>
            </a:lvl5pPr>
            <a:lvl6pPr marL="2285797" indent="0">
              <a:buNone/>
              <a:defRPr sz="2000"/>
            </a:lvl6pPr>
            <a:lvl7pPr marL="2742956" indent="0">
              <a:buNone/>
              <a:defRPr sz="2000"/>
            </a:lvl7pPr>
            <a:lvl8pPr marL="3200115" indent="0">
              <a:buNone/>
              <a:defRPr sz="2000"/>
            </a:lvl8pPr>
            <a:lvl9pPr marL="3657274"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7" indent="0">
              <a:buNone/>
              <a:defRPr sz="900"/>
            </a:lvl5pPr>
            <a:lvl6pPr marL="2285797" indent="0">
              <a:buNone/>
              <a:defRPr sz="900"/>
            </a:lvl6pPr>
            <a:lvl7pPr marL="2742956" indent="0">
              <a:buNone/>
              <a:defRPr sz="900"/>
            </a:lvl7pPr>
            <a:lvl8pPr marL="3200115" indent="0">
              <a:buNone/>
              <a:defRPr sz="900"/>
            </a:lvl8pPr>
            <a:lvl9pPr marL="3657274"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305202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20527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63337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theme" Target="../theme/theme4.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838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Arial" charset="0"/>
              </a:defRPr>
            </a:lvl1pPr>
          </a:lstStyle>
          <a:p>
            <a:pPr>
              <a:defRPr/>
            </a:pPr>
            <a:endParaRPr lang="en-US"/>
          </a:p>
        </p:txBody>
      </p:sp>
      <p:sp>
        <p:nvSpPr>
          <p:cNvPr id="17838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Arial" charset="0"/>
              </a:defRPr>
            </a:lvl1pPr>
          </a:lstStyle>
          <a:p>
            <a:pPr>
              <a:defRPr/>
            </a:pPr>
            <a:endParaRPr lang="en-US"/>
          </a:p>
        </p:txBody>
      </p:sp>
      <p:sp>
        <p:nvSpPr>
          <p:cNvPr id="17838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7416" r:id="rId1"/>
    <p:sldLayoutId id="2147487417" r:id="rId2"/>
    <p:sldLayoutId id="2147487418" r:id="rId3"/>
    <p:sldLayoutId id="2147487419" r:id="rId4"/>
    <p:sldLayoutId id="2147487420" r:id="rId5"/>
    <p:sldLayoutId id="2147487421" r:id="rId6"/>
    <p:sldLayoutId id="2147487422" r:id="rId7"/>
    <p:sldLayoutId id="2147487423" r:id="rId8"/>
    <p:sldLayoutId id="2147487424" r:id="rId9"/>
    <p:sldLayoutId id="2147487425" r:id="rId10"/>
    <p:sldLayoutId id="214748742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838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p>
        </p:txBody>
      </p:sp>
      <p:sp>
        <p:nvSpPr>
          <p:cNvPr id="17838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p>
        </p:txBody>
      </p:sp>
      <p:sp>
        <p:nvSpPr>
          <p:cNvPr id="17838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7471" r:id="rId1"/>
    <p:sldLayoutId id="2147487472" r:id="rId2"/>
    <p:sldLayoutId id="2147487473" r:id="rId3"/>
    <p:sldLayoutId id="2147487474" r:id="rId4"/>
    <p:sldLayoutId id="2147487475" r:id="rId5"/>
    <p:sldLayoutId id="2147487476" r:id="rId6"/>
    <p:sldLayoutId id="2147487477" r:id="rId7"/>
    <p:sldLayoutId id="2147487478" r:id="rId8"/>
    <p:sldLayoutId id="2147487479" r:id="rId9"/>
    <p:sldLayoutId id="2147487480" r:id="rId10"/>
    <p:sldLayoutId id="214748748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cs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cs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cs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0" fontAlgn="base" hangingPunct="0">
        <a:spcBef>
          <a:spcPct val="20000"/>
        </a:spcBef>
        <a:spcAft>
          <a:spcPct val="0"/>
        </a:spcAft>
        <a:buChar char="»"/>
        <a:defRPr sz="2000">
          <a:solidFill>
            <a:schemeClr val="tx1"/>
          </a:solidFill>
          <a:latin typeface="+mn-lt"/>
          <a:cs typeface="+mn-cs"/>
        </a:defRPr>
      </a:lvl6pPr>
      <a:lvl7pPr marL="2971800" indent="-228600" algn="l" rtl="0" eaLnBrk="0" fontAlgn="base" hangingPunct="0">
        <a:spcBef>
          <a:spcPct val="20000"/>
        </a:spcBef>
        <a:spcAft>
          <a:spcPct val="0"/>
        </a:spcAft>
        <a:buChar char="»"/>
        <a:defRPr sz="2000">
          <a:solidFill>
            <a:schemeClr val="tx1"/>
          </a:solidFill>
          <a:latin typeface="+mn-lt"/>
          <a:cs typeface="+mn-cs"/>
        </a:defRPr>
      </a:lvl7pPr>
      <a:lvl8pPr marL="3429000" indent="-228600" algn="l" rtl="0" eaLnBrk="0" fontAlgn="base" hangingPunct="0">
        <a:spcBef>
          <a:spcPct val="20000"/>
        </a:spcBef>
        <a:spcAft>
          <a:spcPct val="0"/>
        </a:spcAft>
        <a:buChar char="»"/>
        <a:defRPr sz="2000">
          <a:solidFill>
            <a:schemeClr val="tx1"/>
          </a:solidFill>
          <a:latin typeface="+mn-lt"/>
          <a:cs typeface="+mn-cs"/>
        </a:defRPr>
      </a:lvl8pPr>
      <a:lvl9pPr marL="3886200" indent="-228600" algn="l" rtl="0" eaLnBrk="0" fontAlgn="base" hangingPunct="0">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838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US"/>
          </a:p>
        </p:txBody>
      </p:sp>
      <p:sp>
        <p:nvSpPr>
          <p:cNvPr id="17838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US"/>
          </a:p>
        </p:txBody>
      </p:sp>
      <p:sp>
        <p:nvSpPr>
          <p:cNvPr id="17838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7482" r:id="rId1"/>
    <p:sldLayoutId id="2147487483" r:id="rId2"/>
    <p:sldLayoutId id="2147487484" r:id="rId3"/>
    <p:sldLayoutId id="2147487485" r:id="rId4"/>
    <p:sldLayoutId id="2147487486" r:id="rId5"/>
    <p:sldLayoutId id="2147487487" r:id="rId6"/>
    <p:sldLayoutId id="2147487488" r:id="rId7"/>
    <p:sldLayoutId id="2147487489" r:id="rId8"/>
    <p:sldLayoutId id="2147487490" r:id="rId9"/>
    <p:sldLayoutId id="2147487491" r:id="rId10"/>
    <p:sldLayoutId id="214748749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cs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cs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cs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0" fontAlgn="base" hangingPunct="0">
        <a:spcBef>
          <a:spcPct val="20000"/>
        </a:spcBef>
        <a:spcAft>
          <a:spcPct val="0"/>
        </a:spcAft>
        <a:buChar char="»"/>
        <a:defRPr sz="2000">
          <a:solidFill>
            <a:schemeClr val="tx1"/>
          </a:solidFill>
          <a:latin typeface="+mn-lt"/>
          <a:cs typeface="+mn-cs"/>
        </a:defRPr>
      </a:lvl6pPr>
      <a:lvl7pPr marL="2971800" indent="-228600" algn="l" rtl="0" eaLnBrk="0" fontAlgn="base" hangingPunct="0">
        <a:spcBef>
          <a:spcPct val="20000"/>
        </a:spcBef>
        <a:spcAft>
          <a:spcPct val="0"/>
        </a:spcAft>
        <a:buChar char="»"/>
        <a:defRPr sz="2000">
          <a:solidFill>
            <a:schemeClr val="tx1"/>
          </a:solidFill>
          <a:latin typeface="+mn-lt"/>
          <a:cs typeface="+mn-cs"/>
        </a:defRPr>
      </a:lvl7pPr>
      <a:lvl8pPr marL="3429000" indent="-228600" algn="l" rtl="0" eaLnBrk="0" fontAlgn="base" hangingPunct="0">
        <a:spcBef>
          <a:spcPct val="20000"/>
        </a:spcBef>
        <a:spcAft>
          <a:spcPct val="0"/>
        </a:spcAft>
        <a:buChar char="»"/>
        <a:defRPr sz="2000">
          <a:solidFill>
            <a:schemeClr val="tx1"/>
          </a:solidFill>
          <a:latin typeface="+mn-lt"/>
          <a:cs typeface="+mn-cs"/>
        </a:defRPr>
      </a:lvl8pPr>
      <a:lvl9pPr marL="3886200" indent="-228600" algn="l" rtl="0" eaLnBrk="0" fontAlgn="base" hangingPunct="0">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186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en-US"/>
          </a:p>
        </p:txBody>
      </p:sp>
      <p:sp>
        <p:nvSpPr>
          <p:cNvPr id="21186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Arial" charset="0"/>
              </a:defRPr>
            </a:lvl1pPr>
          </a:lstStyle>
          <a:p>
            <a:pPr>
              <a:defRPr/>
            </a:pPr>
            <a:endParaRPr lang="en-US"/>
          </a:p>
        </p:txBody>
      </p:sp>
      <p:sp>
        <p:nvSpPr>
          <p:cNvPr id="21186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7928" r:id="rId1"/>
    <p:sldLayoutId id="2147487929" r:id="rId2"/>
    <p:sldLayoutId id="2147487930" r:id="rId3"/>
    <p:sldLayoutId id="2147487931" r:id="rId4"/>
    <p:sldLayoutId id="2147487932" r:id="rId5"/>
    <p:sldLayoutId id="2147487933" r:id="rId6"/>
    <p:sldLayoutId id="2147487934" r:id="rId7"/>
    <p:sldLayoutId id="2147487935" r:id="rId8"/>
    <p:sldLayoutId id="2147487936" r:id="rId9"/>
    <p:sldLayoutId id="2147487937" r:id="rId10"/>
    <p:sldLayoutId id="2147487938" r:id="rId11"/>
    <p:sldLayoutId id="2147487939" r:id="rId12"/>
    <p:sldLayoutId id="2147487940" r:id="rId13"/>
    <p:sldLayoutId id="2147487941" r:id="rId14"/>
    <p:sldLayoutId id="2147487942" r:id="rId15"/>
  </p:sldLayoutIdLst>
  <p:txStyles>
    <p:titleStyle>
      <a:lvl1pPr algn="ctr" rtl="0" eaLnBrk="0" fontAlgn="base" hangingPunct="0">
        <a:spcBef>
          <a:spcPct val="0"/>
        </a:spcBef>
        <a:spcAft>
          <a:spcPct val="0"/>
        </a:spcAft>
        <a:defRPr sz="4400">
          <a:solidFill>
            <a:schemeClr val="tx1"/>
          </a:solidFill>
          <a:latin typeface="Tahoma" pitchFamily="34" charset="0"/>
          <a:ea typeface="+mj-ea"/>
          <a:cs typeface="+mj-cs"/>
        </a:defRPr>
      </a:lvl1pPr>
      <a:lvl2pPr algn="ctr" rtl="0" eaLnBrk="0" fontAlgn="base" hangingPunct="0">
        <a:spcBef>
          <a:spcPct val="0"/>
        </a:spcBef>
        <a:spcAft>
          <a:spcPct val="0"/>
        </a:spcAft>
        <a:defRPr sz="4400">
          <a:solidFill>
            <a:schemeClr val="tx1"/>
          </a:solidFill>
          <a:latin typeface="Tahoma" pitchFamily="34" charset="0"/>
          <a:cs typeface="Arial" charset="0"/>
        </a:defRPr>
      </a:lvl2pPr>
      <a:lvl3pPr algn="ctr" rtl="0" eaLnBrk="0" fontAlgn="base" hangingPunct="0">
        <a:spcBef>
          <a:spcPct val="0"/>
        </a:spcBef>
        <a:spcAft>
          <a:spcPct val="0"/>
        </a:spcAft>
        <a:defRPr sz="4400">
          <a:solidFill>
            <a:schemeClr val="tx1"/>
          </a:solidFill>
          <a:latin typeface="Tahoma" pitchFamily="34" charset="0"/>
          <a:cs typeface="Arial" charset="0"/>
        </a:defRPr>
      </a:lvl3pPr>
      <a:lvl4pPr algn="ctr" rtl="0" eaLnBrk="0" fontAlgn="base" hangingPunct="0">
        <a:spcBef>
          <a:spcPct val="0"/>
        </a:spcBef>
        <a:spcAft>
          <a:spcPct val="0"/>
        </a:spcAft>
        <a:defRPr sz="4400">
          <a:solidFill>
            <a:schemeClr val="tx1"/>
          </a:solidFill>
          <a:latin typeface="Tahoma" pitchFamily="34" charset="0"/>
          <a:cs typeface="Arial" charset="0"/>
        </a:defRPr>
      </a:lvl4pPr>
      <a:lvl5pPr algn="ctr" rtl="0" eaLnBrk="0" fontAlgn="base" hangingPunct="0">
        <a:spcBef>
          <a:spcPct val="0"/>
        </a:spcBef>
        <a:spcAft>
          <a:spcPct val="0"/>
        </a:spcAft>
        <a:defRPr sz="4400">
          <a:solidFill>
            <a:schemeClr val="tx1"/>
          </a:solidFill>
          <a:latin typeface="Tahoma" pitchFamily="34"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Tahoma"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ahoma"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Tahoma" pitchFamily="34" charset="0"/>
          <a:cs typeface="+mn-cs"/>
        </a:defRPr>
      </a:lvl3pPr>
      <a:lvl4pPr marL="1600200" indent="-228600" algn="l" rtl="0" eaLnBrk="0" fontAlgn="base" hangingPunct="0">
        <a:spcBef>
          <a:spcPct val="20000"/>
        </a:spcBef>
        <a:spcAft>
          <a:spcPct val="0"/>
        </a:spcAft>
        <a:buChar char="–"/>
        <a:defRPr sz="2000">
          <a:solidFill>
            <a:schemeClr val="tx1"/>
          </a:solidFill>
          <a:latin typeface="Tahoma" pitchFamily="34" charset="0"/>
          <a:cs typeface="+mn-cs"/>
        </a:defRPr>
      </a:lvl4pPr>
      <a:lvl5pPr marL="2057400" indent="-228600" algn="l" rtl="0" eaLnBrk="0" fontAlgn="base" hangingPunct="0">
        <a:spcBef>
          <a:spcPct val="20000"/>
        </a:spcBef>
        <a:spcAft>
          <a:spcPct val="0"/>
        </a:spcAft>
        <a:buChar char="»"/>
        <a:defRPr sz="2000">
          <a:solidFill>
            <a:schemeClr val="tx1"/>
          </a:solidFill>
          <a:latin typeface="Tahoma"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US" smtClean="0"/>
              <a:t>Click to edit Master title style</a:t>
            </a:r>
          </a:p>
        </p:txBody>
      </p:sp>
      <p:sp>
        <p:nvSpPr>
          <p:cNvPr id="327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186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US"/>
          </a:p>
        </p:txBody>
      </p:sp>
      <p:sp>
        <p:nvSpPr>
          <p:cNvPr id="21186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US"/>
          </a:p>
        </p:txBody>
      </p:sp>
      <p:sp>
        <p:nvSpPr>
          <p:cNvPr id="21186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400">
                <a:solidFill>
                  <a:srgbClr val="000000"/>
                </a:solidFill>
                <a:latin typeface="Arial" charset="0"/>
                <a:cs typeface="+mn-cs"/>
              </a:defRPr>
            </a:lvl1pPr>
          </a:lstStyle>
          <a:p>
            <a:pPr>
              <a:defRPr/>
            </a:pPr>
            <a:endParaRPr lang="en-US"/>
          </a:p>
        </p:txBody>
      </p:sp>
    </p:spTree>
    <p:extLst>
      <p:ext uri="{BB962C8B-B14F-4D97-AF65-F5344CB8AC3E}">
        <p14:creationId xmlns:p14="http://schemas.microsoft.com/office/powerpoint/2010/main" val="1823791130"/>
      </p:ext>
    </p:extLst>
  </p:cSld>
  <p:clrMap bg1="lt1" tx1="dk1" bg2="lt2" tx2="dk2" accent1="accent1" accent2="accent2" accent3="accent3" accent4="accent4" accent5="accent5" accent6="accent6" hlink="hlink" folHlink="folHlink"/>
  <p:sldLayoutIdLst>
    <p:sldLayoutId id="2147487944" r:id="rId1"/>
    <p:sldLayoutId id="2147487945" r:id="rId2"/>
    <p:sldLayoutId id="2147487946" r:id="rId3"/>
    <p:sldLayoutId id="2147487947" r:id="rId4"/>
    <p:sldLayoutId id="2147487948" r:id="rId5"/>
    <p:sldLayoutId id="2147487949" r:id="rId6"/>
    <p:sldLayoutId id="2147487950" r:id="rId7"/>
    <p:sldLayoutId id="2147487951" r:id="rId8"/>
    <p:sldLayoutId id="2147487952" r:id="rId9"/>
    <p:sldLayoutId id="2147487953" r:id="rId10"/>
    <p:sldLayoutId id="2147487954"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ahoma" pitchFamily="34" charset="0"/>
          <a:cs typeface="Arial" pitchFamily="34" charset="0"/>
        </a:defRPr>
      </a:lvl2pPr>
      <a:lvl3pPr algn="ctr" rtl="0" eaLnBrk="0" fontAlgn="base" hangingPunct="0">
        <a:spcBef>
          <a:spcPct val="0"/>
        </a:spcBef>
        <a:spcAft>
          <a:spcPct val="0"/>
        </a:spcAft>
        <a:defRPr sz="4400">
          <a:solidFill>
            <a:schemeClr val="tx1"/>
          </a:solidFill>
          <a:latin typeface="Tahoma" pitchFamily="34" charset="0"/>
          <a:cs typeface="Arial" pitchFamily="34" charset="0"/>
        </a:defRPr>
      </a:lvl3pPr>
      <a:lvl4pPr algn="ctr" rtl="0" eaLnBrk="0" fontAlgn="base" hangingPunct="0">
        <a:spcBef>
          <a:spcPct val="0"/>
        </a:spcBef>
        <a:spcAft>
          <a:spcPct val="0"/>
        </a:spcAft>
        <a:defRPr sz="4400">
          <a:solidFill>
            <a:schemeClr val="tx1"/>
          </a:solidFill>
          <a:latin typeface="Tahoma" pitchFamily="34" charset="0"/>
          <a:cs typeface="Arial" pitchFamily="34" charset="0"/>
        </a:defRPr>
      </a:lvl4pPr>
      <a:lvl5pPr algn="ctr" rtl="0" eaLnBrk="0" fontAlgn="base" hangingPunct="0">
        <a:spcBef>
          <a:spcPct val="0"/>
        </a:spcBef>
        <a:spcAft>
          <a:spcPct val="0"/>
        </a:spcAft>
        <a:defRPr sz="4400">
          <a:solidFill>
            <a:schemeClr val="tx1"/>
          </a:solidFill>
          <a:latin typeface="Tahoma" pitchFamily="34" charset="0"/>
          <a:cs typeface="Arial" pitchFamily="34" charset="0"/>
        </a:defRPr>
      </a:lvl5pPr>
      <a:lvl6pPr marL="457159" algn="ctr" rtl="0" eaLnBrk="0" fontAlgn="base" hangingPunct="0">
        <a:spcBef>
          <a:spcPct val="0"/>
        </a:spcBef>
        <a:spcAft>
          <a:spcPct val="0"/>
        </a:spcAft>
        <a:defRPr sz="4400">
          <a:solidFill>
            <a:schemeClr val="tx1"/>
          </a:solidFill>
          <a:latin typeface="Tahoma" pitchFamily="34" charset="0"/>
          <a:cs typeface="Arial" pitchFamily="34" charset="0"/>
        </a:defRPr>
      </a:lvl6pPr>
      <a:lvl7pPr marL="914318" algn="ctr" rtl="0" eaLnBrk="0" fontAlgn="base" hangingPunct="0">
        <a:spcBef>
          <a:spcPct val="0"/>
        </a:spcBef>
        <a:spcAft>
          <a:spcPct val="0"/>
        </a:spcAft>
        <a:defRPr sz="4400">
          <a:solidFill>
            <a:schemeClr val="tx1"/>
          </a:solidFill>
          <a:latin typeface="Tahoma" pitchFamily="34" charset="0"/>
          <a:cs typeface="Arial" pitchFamily="34" charset="0"/>
        </a:defRPr>
      </a:lvl7pPr>
      <a:lvl8pPr marL="1371477" algn="ctr" rtl="0" eaLnBrk="0" fontAlgn="base" hangingPunct="0">
        <a:spcBef>
          <a:spcPct val="0"/>
        </a:spcBef>
        <a:spcAft>
          <a:spcPct val="0"/>
        </a:spcAft>
        <a:defRPr sz="4400">
          <a:solidFill>
            <a:schemeClr val="tx1"/>
          </a:solidFill>
          <a:latin typeface="Tahoma" pitchFamily="34" charset="0"/>
          <a:cs typeface="Arial" pitchFamily="34" charset="0"/>
        </a:defRPr>
      </a:lvl8pPr>
      <a:lvl9pPr marL="1828637" algn="ctr" rtl="0" eaLnBrk="0" fontAlgn="base" hangingPunct="0">
        <a:spcBef>
          <a:spcPct val="0"/>
        </a:spcBef>
        <a:spcAft>
          <a:spcPct val="0"/>
        </a:spcAft>
        <a:defRPr sz="4400">
          <a:solidFill>
            <a:schemeClr val="tx1"/>
          </a:solidFill>
          <a:latin typeface="Tahoma" pitchFamily="34" charset="0"/>
          <a:cs typeface="Arial"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cs typeface="+mn-cs"/>
        </a:defRPr>
      </a:lvl2pPr>
      <a:lvl3pPr marL="1141413" indent="-227013" algn="l" rtl="0" eaLnBrk="0" fontAlgn="base" hangingPunct="0">
        <a:spcBef>
          <a:spcPct val="20000"/>
        </a:spcBef>
        <a:spcAft>
          <a:spcPct val="0"/>
        </a:spcAft>
        <a:buChar char="•"/>
        <a:defRPr sz="2400">
          <a:solidFill>
            <a:schemeClr val="tx1"/>
          </a:solidFill>
          <a:latin typeface="+mn-lt"/>
          <a:cs typeface="+mn-cs"/>
        </a:defRPr>
      </a:lvl3pPr>
      <a:lvl4pPr marL="1598613" indent="-227013" algn="l" rtl="0" eaLnBrk="0" fontAlgn="base" hangingPunct="0">
        <a:spcBef>
          <a:spcPct val="20000"/>
        </a:spcBef>
        <a:spcAft>
          <a:spcPct val="0"/>
        </a:spcAft>
        <a:buChar char="–"/>
        <a:defRPr sz="2000">
          <a:solidFill>
            <a:schemeClr val="tx1"/>
          </a:solidFill>
          <a:latin typeface="+mn-lt"/>
          <a:cs typeface="+mn-cs"/>
        </a:defRPr>
      </a:lvl4pPr>
      <a:lvl5pPr marL="2055813" indent="-227013" algn="l" rtl="0" eaLnBrk="0" fontAlgn="base" hangingPunct="0">
        <a:spcBef>
          <a:spcPct val="20000"/>
        </a:spcBef>
        <a:spcAft>
          <a:spcPct val="0"/>
        </a:spcAft>
        <a:buChar char="»"/>
        <a:defRPr sz="2000">
          <a:solidFill>
            <a:schemeClr val="tx1"/>
          </a:solidFill>
          <a:latin typeface="+mn-lt"/>
          <a:cs typeface="+mn-cs"/>
        </a:defRPr>
      </a:lvl5pPr>
      <a:lvl6pPr marL="2514376" indent="-228580" algn="l" rtl="0" eaLnBrk="0" fontAlgn="base" hangingPunct="0">
        <a:spcBef>
          <a:spcPct val="20000"/>
        </a:spcBef>
        <a:spcAft>
          <a:spcPct val="0"/>
        </a:spcAft>
        <a:buChar char="»"/>
        <a:defRPr sz="2000">
          <a:solidFill>
            <a:schemeClr val="tx1"/>
          </a:solidFill>
          <a:latin typeface="+mn-lt"/>
          <a:cs typeface="+mn-cs"/>
        </a:defRPr>
      </a:lvl6pPr>
      <a:lvl7pPr marL="2971535" indent="-228580" algn="l" rtl="0" eaLnBrk="0" fontAlgn="base" hangingPunct="0">
        <a:spcBef>
          <a:spcPct val="20000"/>
        </a:spcBef>
        <a:spcAft>
          <a:spcPct val="0"/>
        </a:spcAft>
        <a:buChar char="»"/>
        <a:defRPr sz="2000">
          <a:solidFill>
            <a:schemeClr val="tx1"/>
          </a:solidFill>
          <a:latin typeface="+mn-lt"/>
          <a:cs typeface="+mn-cs"/>
        </a:defRPr>
      </a:lvl7pPr>
      <a:lvl8pPr marL="3428695" indent="-228580" algn="l" rtl="0" eaLnBrk="0" fontAlgn="base" hangingPunct="0">
        <a:spcBef>
          <a:spcPct val="20000"/>
        </a:spcBef>
        <a:spcAft>
          <a:spcPct val="0"/>
        </a:spcAft>
        <a:buChar char="»"/>
        <a:defRPr sz="2000">
          <a:solidFill>
            <a:schemeClr val="tx1"/>
          </a:solidFill>
          <a:latin typeface="+mn-lt"/>
          <a:cs typeface="+mn-cs"/>
        </a:defRPr>
      </a:lvl8pPr>
      <a:lvl9pPr marL="3885854" indent="-228580" algn="l" rtl="0" eaLnBrk="0" fontAlgn="base" hangingPunct="0">
        <a:spcBef>
          <a:spcPct val="20000"/>
        </a:spcBef>
        <a:spcAft>
          <a:spcPct val="0"/>
        </a:spcAft>
        <a:buChar char="»"/>
        <a:defRPr sz="2000">
          <a:solidFill>
            <a:schemeClr val="tx1"/>
          </a:solidFill>
          <a:latin typeface="+mn-lt"/>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0.xml"/><Relationship Id="rId5" Type="http://schemas.openxmlformats.org/officeDocument/2006/relationships/hyperlink" Target="mailto:pbresette@publicworks.org" TargetMode="External"/><Relationship Id="rId4" Type="http://schemas.openxmlformats.org/officeDocument/2006/relationships/hyperlink" Target="mailto:afassia@publicworks.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35.xml"/><Relationship Id="rId4" Type="http://schemas.openxmlformats.org/officeDocument/2006/relationships/image" Target="../media/image18.gif"/></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40.xml"/><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4.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5299" name="Text Box 5"/>
          <p:cNvSpPr txBox="1">
            <a:spLocks noChangeArrowheads="1"/>
          </p:cNvSpPr>
          <p:nvPr/>
        </p:nvSpPr>
        <p:spPr bwMode="auto">
          <a:xfrm>
            <a:off x="76200" y="685800"/>
            <a:ext cx="9067800" cy="1323439"/>
          </a:xfrm>
          <a:prstGeom prst="rect">
            <a:avLst/>
          </a:prstGeom>
          <a:noFill/>
          <a:ln w="9525">
            <a:noFill/>
            <a:miter lim="800000"/>
            <a:headEnd/>
            <a:tailEnd/>
          </a:ln>
        </p:spPr>
        <p:txBody>
          <a:bodyPr>
            <a:spAutoFit/>
          </a:bodyPr>
          <a:lstStyle/>
          <a:p>
            <a:pPr algn="ctr"/>
            <a:r>
              <a:rPr lang="en-US" b="1" dirty="0" smtClean="0">
                <a:solidFill>
                  <a:srgbClr val="FFFF00"/>
                </a:solidFill>
              </a:rPr>
              <a:t>Race and the Role of Government</a:t>
            </a:r>
          </a:p>
          <a:p>
            <a:pPr algn="ctr"/>
            <a:r>
              <a:rPr lang="en-US" sz="3600" b="1" i="1" dirty="0" smtClean="0">
                <a:solidFill>
                  <a:schemeClr val="bg1"/>
                </a:solidFill>
              </a:rPr>
              <a:t>Changing the terrain of public discourse</a:t>
            </a:r>
            <a:endParaRPr lang="en-US" sz="3600" b="1" i="1" dirty="0">
              <a:solidFill>
                <a:schemeClr val="bg1"/>
              </a:solidFill>
            </a:endParaRPr>
          </a:p>
        </p:txBody>
      </p:sp>
      <p:sp>
        <p:nvSpPr>
          <p:cNvPr id="55301" name="AutoShape 10" descr="p0623090ac73b2992d107@%5b192"/>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55302" name="AutoShape 12" descr="p0623090ac73b2992d107@%5b192"/>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55303" name="AutoShape 14" descr="p0623090ac73b2992d107@%5b192"/>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9" name="Text Box 17"/>
          <p:cNvSpPr txBox="1">
            <a:spLocks noChangeArrowheads="1"/>
          </p:cNvSpPr>
          <p:nvPr/>
        </p:nvSpPr>
        <p:spPr bwMode="auto">
          <a:xfrm>
            <a:off x="762000" y="5715000"/>
            <a:ext cx="7620000" cy="656590"/>
          </a:xfrm>
          <a:prstGeom prst="rect">
            <a:avLst/>
          </a:prstGeom>
          <a:noFill/>
          <a:ln w="9525">
            <a:noFill/>
            <a:miter lim="800000"/>
            <a:headEnd/>
            <a:tailEnd/>
          </a:ln>
        </p:spPr>
        <p:txBody>
          <a:bodyPr>
            <a:spAutoFit/>
          </a:bodyPr>
          <a:lstStyle/>
          <a:p>
            <a:pPr algn="ctr" eaLnBrk="0" fontAlgn="base" hangingPunct="0">
              <a:lnSpc>
                <a:spcPct val="90000"/>
              </a:lnSpc>
              <a:spcBef>
                <a:spcPct val="0"/>
              </a:spcBef>
              <a:spcAft>
                <a:spcPct val="25000"/>
              </a:spcAft>
            </a:pPr>
            <a:r>
              <a:rPr lang="en-US" sz="4000" b="1" dirty="0" err="1" smtClean="0">
                <a:solidFill>
                  <a:schemeClr val="bg1"/>
                </a:solidFill>
                <a:latin typeface="Corbel" pitchFamily="34" charset="0"/>
              </a:rPr>
              <a:t>www.publicworks.org</a:t>
            </a:r>
            <a:endParaRPr lang="en-US" sz="4000" b="1" dirty="0">
              <a:solidFill>
                <a:schemeClr val="bg1"/>
              </a:solidFill>
              <a:latin typeface="Corbel" pitchFamily="34" charset="0"/>
            </a:endParaRPr>
          </a:p>
        </p:txBody>
      </p:sp>
      <p:pic>
        <p:nvPicPr>
          <p:cNvPr id="10" name="Picture 10"/>
          <p:cNvPicPr>
            <a:picLocks noChangeAspect="1" noChangeArrowheads="1"/>
          </p:cNvPicPr>
          <p:nvPr/>
        </p:nvPicPr>
        <p:blipFill>
          <a:blip r:embed="rId3" cstate="screen"/>
          <a:srcRect/>
          <a:stretch>
            <a:fillRect/>
          </a:stretch>
        </p:blipFill>
        <p:spPr bwMode="auto">
          <a:xfrm>
            <a:off x="1828800" y="4191000"/>
            <a:ext cx="5532438" cy="1295400"/>
          </a:xfrm>
          <a:prstGeom prst="rect">
            <a:avLst/>
          </a:prstGeom>
          <a:noFill/>
          <a:ln w="9525">
            <a:noFill/>
            <a:miter lim="800000"/>
            <a:headEnd/>
            <a:tailEnd/>
          </a:ln>
        </p:spPr>
      </p:pic>
      <p:sp>
        <p:nvSpPr>
          <p:cNvPr id="11" name="Rectangle 10"/>
          <p:cNvSpPr/>
          <p:nvPr/>
        </p:nvSpPr>
        <p:spPr>
          <a:xfrm>
            <a:off x="1140259" y="2888902"/>
            <a:ext cx="6863482" cy="1384995"/>
          </a:xfrm>
          <a:prstGeom prst="rect">
            <a:avLst/>
          </a:prstGeom>
        </p:spPr>
        <p:txBody>
          <a:bodyPr wrap="none">
            <a:spAutoFit/>
          </a:bodyPr>
          <a:lstStyle/>
          <a:p>
            <a:pPr algn="ctr"/>
            <a:r>
              <a:rPr lang="en-US" sz="2800" dirty="0" smtClean="0">
                <a:solidFill>
                  <a:schemeClr val="bg1"/>
                </a:solidFill>
                <a:latin typeface="Calibri" pitchFamily="34" charset="0"/>
              </a:rPr>
              <a:t>Anika Fassia – </a:t>
            </a:r>
            <a:r>
              <a:rPr lang="en-US" sz="2800" dirty="0" smtClean="0">
                <a:solidFill>
                  <a:schemeClr val="bg1"/>
                </a:solidFill>
                <a:latin typeface="Calibri" pitchFamily="34" charset="0"/>
                <a:hlinkClick r:id="rId4"/>
              </a:rPr>
              <a:t>afassia@publicworks.org</a:t>
            </a:r>
            <a:endParaRPr lang="en-US" sz="2800" dirty="0" smtClean="0">
              <a:solidFill>
                <a:schemeClr val="bg1"/>
              </a:solidFill>
              <a:latin typeface="Calibri" pitchFamily="34" charset="0"/>
            </a:endParaRPr>
          </a:p>
          <a:p>
            <a:r>
              <a:rPr lang="en-US" sz="2800" dirty="0" smtClean="0">
                <a:solidFill>
                  <a:schemeClr val="bg1"/>
                </a:solidFill>
                <a:latin typeface="Calibri" pitchFamily="34" charset="0"/>
              </a:rPr>
              <a:t>Patrick Bresette – </a:t>
            </a:r>
            <a:r>
              <a:rPr lang="en-US" sz="2800" dirty="0" smtClean="0">
                <a:solidFill>
                  <a:schemeClr val="bg1"/>
                </a:solidFill>
                <a:latin typeface="Calibri" pitchFamily="34" charset="0"/>
                <a:hlinkClick r:id="rId5"/>
              </a:rPr>
              <a:t>pbresette@publicworks.org</a:t>
            </a:r>
            <a:endParaRPr lang="en-US" sz="2800" dirty="0" smtClean="0">
              <a:solidFill>
                <a:schemeClr val="bg1"/>
              </a:solidFill>
              <a:latin typeface="Calibri" pitchFamily="34" charset="0"/>
            </a:endParaRPr>
          </a:p>
          <a:p>
            <a:endParaRPr lang="en-US" sz="28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migration-breaking-news-prosecutorial-discretio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0499"/>
            <a:ext cx="9144000" cy="6086007"/>
          </a:xfrm>
          <a:prstGeom prst="rect">
            <a:avLst/>
          </a:prstGeom>
        </p:spPr>
      </p:pic>
    </p:spTree>
    <p:extLst>
      <p:ext uri="{BB962C8B-B14F-4D97-AF65-F5344CB8AC3E}">
        <p14:creationId xmlns:p14="http://schemas.microsoft.com/office/powerpoint/2010/main" val="2950827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B1070v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71475"/>
            <a:ext cx="9144000" cy="5102352"/>
          </a:xfrm>
          <a:prstGeom prst="rect">
            <a:avLst/>
          </a:prstGeom>
        </p:spPr>
      </p:pic>
    </p:spTree>
    <p:extLst>
      <p:ext uri="{BB962C8B-B14F-4D97-AF65-F5344CB8AC3E}">
        <p14:creationId xmlns:p14="http://schemas.microsoft.com/office/powerpoint/2010/main" val="3842884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irhousing.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400" y="26953"/>
            <a:ext cx="7315200" cy="6804094"/>
          </a:xfrm>
          <a:prstGeom prst="rect">
            <a:avLst/>
          </a:prstGeom>
        </p:spPr>
      </p:pic>
    </p:spTree>
    <p:extLst>
      <p:ext uri="{BB962C8B-B14F-4D97-AF65-F5344CB8AC3E}">
        <p14:creationId xmlns:p14="http://schemas.microsoft.com/office/powerpoint/2010/main" val="11003572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www.lib.niu.edu/1979/ii790704%20-%200001-1.jpg"/>
          <p:cNvPicPr>
            <a:picLocks noChangeAspect="1" noChangeArrowheads="1"/>
          </p:cNvPicPr>
          <p:nvPr/>
        </p:nvPicPr>
        <p:blipFill>
          <a:blip r:embed="rId3" cstate="print"/>
          <a:srcRect l="2762" t="13041" r="3614" b="2222"/>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35173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3428" y="274638"/>
            <a:ext cx="4085772" cy="6278562"/>
          </a:xfrm>
        </p:spPr>
        <p:txBody>
          <a:bodyPr/>
          <a:lstStyle/>
          <a:p>
            <a:r>
              <a:rPr lang="en-US" sz="4000" b="1" dirty="0" smtClean="0">
                <a:solidFill>
                  <a:srgbClr val="FFFF00"/>
                </a:solidFill>
                <a:latin typeface="Corbel" pitchFamily="34" charset="0"/>
              </a:rPr>
              <a:t>Government can be a tool for justice or injustice.</a:t>
            </a:r>
            <a:br>
              <a:rPr lang="en-US" sz="4000" b="1" dirty="0" smtClean="0">
                <a:solidFill>
                  <a:srgbClr val="FFFF00"/>
                </a:solidFill>
                <a:latin typeface="Corbel" pitchFamily="34" charset="0"/>
              </a:rPr>
            </a:br>
            <a:r>
              <a:rPr lang="en-US" sz="4000" b="1" dirty="0" smtClean="0">
                <a:solidFill>
                  <a:srgbClr val="FFFF00"/>
                </a:solidFill>
                <a:latin typeface="Corbel" pitchFamily="34" charset="0"/>
              </a:rPr>
              <a:t/>
            </a:r>
            <a:br>
              <a:rPr lang="en-US" sz="4000" b="1" dirty="0" smtClean="0">
                <a:solidFill>
                  <a:srgbClr val="FFFF00"/>
                </a:solidFill>
                <a:latin typeface="Corbel" pitchFamily="34" charset="0"/>
              </a:rPr>
            </a:br>
            <a:r>
              <a:rPr lang="en-US" sz="4000" b="1" dirty="0" smtClean="0">
                <a:solidFill>
                  <a:srgbClr val="FFFF00"/>
                </a:solidFill>
                <a:latin typeface="Corbel" pitchFamily="34" charset="0"/>
              </a:rPr>
              <a:t>The Question is how do we reclaim it for the common good? </a:t>
            </a:r>
            <a:endParaRPr lang="en-US" sz="4000" b="1" dirty="0">
              <a:solidFill>
                <a:srgbClr val="FFFF00"/>
              </a:solidFill>
              <a:latin typeface="Corbel" pitchFamily="34" charset="0"/>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
            <a:ext cx="4572000" cy="6858000"/>
          </a:xfrm>
          <a:prstGeom prst="rect">
            <a:avLst/>
          </a:prstGeom>
        </p:spPr>
      </p:pic>
    </p:spTree>
    <p:extLst>
      <p:ext uri="{BB962C8B-B14F-4D97-AF65-F5344CB8AC3E}">
        <p14:creationId xmlns:p14="http://schemas.microsoft.com/office/powerpoint/2010/main" val="3061553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p:nvPr>
        </p:nvSpPr>
        <p:spPr>
          <a:xfrm>
            <a:off x="457200" y="1219200"/>
            <a:ext cx="8229600" cy="4754563"/>
          </a:xfrm>
        </p:spPr>
        <p:txBody>
          <a:bodyPr/>
          <a:lstStyle/>
          <a:p>
            <a:r>
              <a:rPr lang="en-US" sz="3000" dirty="0">
                <a:solidFill>
                  <a:schemeClr val="bg1"/>
                </a:solidFill>
                <a:latin typeface="Calibri" pitchFamily="34" charset="0"/>
              </a:rPr>
              <a:t>W</a:t>
            </a:r>
            <a:r>
              <a:rPr lang="en-US" sz="3000" dirty="0" smtClean="0">
                <a:solidFill>
                  <a:schemeClr val="bg1"/>
                </a:solidFill>
                <a:latin typeface="Calibri" pitchFamily="34" charset="0"/>
              </a:rPr>
              <a:t>hat </a:t>
            </a:r>
            <a:r>
              <a:rPr lang="en-US" sz="3000" dirty="0">
                <a:solidFill>
                  <a:schemeClr val="bg1"/>
                </a:solidFill>
                <a:latin typeface="Calibri" pitchFamily="34" charset="0"/>
              </a:rPr>
              <a:t>are some examples</a:t>
            </a:r>
            <a:r>
              <a:rPr lang="en-US" sz="3000" b="1" dirty="0">
                <a:solidFill>
                  <a:schemeClr val="bg1"/>
                </a:solidFill>
                <a:latin typeface="Calibri" pitchFamily="34" charset="0"/>
              </a:rPr>
              <a:t> </a:t>
            </a:r>
            <a:r>
              <a:rPr lang="en-US" sz="3000" dirty="0">
                <a:solidFill>
                  <a:schemeClr val="bg1"/>
                </a:solidFill>
                <a:latin typeface="Calibri" pitchFamily="34" charset="0"/>
              </a:rPr>
              <a:t>of </a:t>
            </a:r>
            <a:r>
              <a:rPr lang="en-US" sz="3000" dirty="0" smtClean="0">
                <a:solidFill>
                  <a:schemeClr val="bg1"/>
                </a:solidFill>
                <a:latin typeface="Calibri" pitchFamily="34" charset="0"/>
              </a:rPr>
              <a:t>current governmental policies or systems </a:t>
            </a:r>
            <a:r>
              <a:rPr lang="en-US" sz="3000" dirty="0">
                <a:solidFill>
                  <a:schemeClr val="bg1"/>
                </a:solidFill>
                <a:latin typeface="Calibri" pitchFamily="34" charset="0"/>
              </a:rPr>
              <a:t>which </a:t>
            </a:r>
            <a:r>
              <a:rPr lang="en-US" sz="3000" dirty="0" smtClean="0">
                <a:solidFill>
                  <a:schemeClr val="bg1"/>
                </a:solidFill>
                <a:latin typeface="Calibri" pitchFamily="34" charset="0"/>
              </a:rPr>
              <a:t>support </a:t>
            </a:r>
            <a:r>
              <a:rPr lang="en-US" sz="3000" dirty="0">
                <a:solidFill>
                  <a:schemeClr val="bg1"/>
                </a:solidFill>
                <a:latin typeface="Calibri" pitchFamily="34" charset="0"/>
              </a:rPr>
              <a:t>racial discrimination, poverty, exploitation, segregation or other forms of racialization</a:t>
            </a:r>
            <a:r>
              <a:rPr lang="en-US" sz="3000" dirty="0" smtClean="0">
                <a:solidFill>
                  <a:schemeClr val="bg1"/>
                </a:solidFill>
                <a:latin typeface="Calibri" pitchFamily="34" charset="0"/>
              </a:rPr>
              <a:t>?</a:t>
            </a:r>
          </a:p>
          <a:p>
            <a:endParaRPr lang="en-US" sz="3000" dirty="0">
              <a:solidFill>
                <a:schemeClr val="bg1"/>
              </a:solidFill>
              <a:latin typeface="Calibri" pitchFamily="34" charset="0"/>
            </a:endParaRPr>
          </a:p>
          <a:p>
            <a:r>
              <a:rPr lang="en-US" sz="3000" dirty="0">
                <a:solidFill>
                  <a:schemeClr val="bg1"/>
                </a:solidFill>
                <a:latin typeface="Calibri" pitchFamily="34" charset="0"/>
              </a:rPr>
              <a:t>W</a:t>
            </a:r>
            <a:r>
              <a:rPr lang="en-US" sz="3000" dirty="0" smtClean="0">
                <a:solidFill>
                  <a:schemeClr val="bg1"/>
                </a:solidFill>
                <a:latin typeface="Calibri" pitchFamily="34" charset="0"/>
              </a:rPr>
              <a:t>hat </a:t>
            </a:r>
            <a:r>
              <a:rPr lang="en-US" sz="3000" dirty="0">
                <a:solidFill>
                  <a:schemeClr val="bg1"/>
                </a:solidFill>
                <a:latin typeface="Calibri" pitchFamily="34" charset="0"/>
              </a:rPr>
              <a:t>are some examples of </a:t>
            </a:r>
            <a:r>
              <a:rPr lang="en-US" sz="3000" dirty="0" smtClean="0">
                <a:solidFill>
                  <a:schemeClr val="bg1"/>
                </a:solidFill>
                <a:latin typeface="Calibri" pitchFamily="34" charset="0"/>
              </a:rPr>
              <a:t>current governmental </a:t>
            </a:r>
            <a:r>
              <a:rPr lang="en-US" sz="3000" dirty="0">
                <a:solidFill>
                  <a:schemeClr val="bg1"/>
                </a:solidFill>
                <a:latin typeface="Calibri" pitchFamily="34" charset="0"/>
              </a:rPr>
              <a:t>policies </a:t>
            </a:r>
            <a:r>
              <a:rPr lang="en-US" sz="3000" dirty="0" smtClean="0">
                <a:solidFill>
                  <a:schemeClr val="bg1"/>
                </a:solidFill>
                <a:latin typeface="Calibri" pitchFamily="34" charset="0"/>
              </a:rPr>
              <a:t>or systems that were </a:t>
            </a:r>
            <a:r>
              <a:rPr lang="en-US" sz="3000" dirty="0" smtClean="0">
                <a:solidFill>
                  <a:srgbClr val="FFFF00"/>
                </a:solidFill>
                <a:latin typeface="Calibri" pitchFamily="34" charset="0"/>
              </a:rPr>
              <a:t>tools to reduce </a:t>
            </a:r>
            <a:r>
              <a:rPr lang="en-US" sz="3000" dirty="0" smtClean="0">
                <a:solidFill>
                  <a:schemeClr val="bg1"/>
                </a:solidFill>
                <a:latin typeface="Calibri" pitchFamily="34" charset="0"/>
              </a:rPr>
              <a:t>racial discrimination</a:t>
            </a:r>
            <a:r>
              <a:rPr lang="en-US" sz="3000" dirty="0">
                <a:solidFill>
                  <a:schemeClr val="bg1"/>
                </a:solidFill>
                <a:latin typeface="Calibri" pitchFamily="34" charset="0"/>
              </a:rPr>
              <a:t>, poverty, exploitation, segregation or other forms of racialization?</a:t>
            </a:r>
          </a:p>
          <a:p>
            <a:endParaRPr lang="en-US" sz="3000" dirty="0">
              <a:latin typeface="Calibri" pitchFamily="34" charset="0"/>
            </a:endParaRPr>
          </a:p>
        </p:txBody>
      </p:sp>
      <p:sp>
        <p:nvSpPr>
          <p:cNvPr id="3" name="Title 1"/>
          <p:cNvSpPr txBox="1">
            <a:spLocks/>
          </p:cNvSpPr>
          <p:nvPr/>
        </p:nvSpPr>
        <p:spPr bwMode="auto">
          <a:xfrm>
            <a:off x="762000" y="274638"/>
            <a:ext cx="79248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en-US" sz="4000" b="1" i="0" u="none" strike="noStrike" kern="0" cap="none" spc="0" normalizeH="0" baseline="0" noProof="0" dirty="0" smtClean="0">
                <a:ln>
                  <a:noFill/>
                </a:ln>
                <a:solidFill>
                  <a:srgbClr val="FFFF00"/>
                </a:solidFill>
                <a:effectLst/>
                <a:uLnTx/>
                <a:uFillTx/>
                <a:cs typeface="+mn-cs"/>
              </a:rPr>
              <a:t>Discussion</a:t>
            </a:r>
            <a:endParaRPr kumimoji="0" lang="en-US" sz="4000" b="1" i="0" u="none" strike="noStrike" kern="0" cap="none" spc="0" normalizeH="0" baseline="0" noProof="0" dirty="0">
              <a:ln>
                <a:noFill/>
              </a:ln>
              <a:solidFill>
                <a:srgbClr val="FFFF00"/>
              </a:solidFill>
              <a:effectLst/>
              <a:uLnTx/>
              <a:uFillTx/>
              <a:cs typeface="+mn-cs"/>
            </a:endParaRPr>
          </a:p>
        </p:txBody>
      </p:sp>
    </p:spTree>
    <p:extLst>
      <p:ext uri="{BB962C8B-B14F-4D97-AF65-F5344CB8AC3E}">
        <p14:creationId xmlns:p14="http://schemas.microsoft.com/office/powerpoint/2010/main" val="7922889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Critiquing without Undermining</a:t>
            </a:r>
            <a:endParaRPr lang="en-US" dirty="0">
              <a:solidFill>
                <a:srgbClr val="FFFF00"/>
              </a:solidFill>
            </a:endParaRPr>
          </a:p>
        </p:txBody>
      </p:sp>
      <p:sp>
        <p:nvSpPr>
          <p:cNvPr id="3" name="Content Placeholder 2"/>
          <p:cNvSpPr>
            <a:spLocks noGrp="1"/>
          </p:cNvSpPr>
          <p:nvPr>
            <p:ph idx="1"/>
          </p:nvPr>
        </p:nvSpPr>
        <p:spPr/>
        <p:txBody>
          <a:bodyPr/>
          <a:lstStyle/>
          <a:p>
            <a:r>
              <a:rPr lang="en-US" sz="3600" dirty="0" smtClean="0">
                <a:solidFill>
                  <a:srgbClr val="FFFFFF"/>
                </a:solidFill>
              </a:rPr>
              <a:t>What is the core public value at stake? </a:t>
            </a:r>
          </a:p>
          <a:p>
            <a:r>
              <a:rPr lang="en-US" sz="3600" dirty="0" smtClean="0">
                <a:solidFill>
                  <a:srgbClr val="FFFFFF"/>
                </a:solidFill>
              </a:rPr>
              <a:t>Is this system living up to that core purpose or value? </a:t>
            </a:r>
          </a:p>
          <a:p>
            <a:r>
              <a:rPr lang="en-US" sz="3600" dirty="0" smtClean="0">
                <a:solidFill>
                  <a:srgbClr val="FFFFFF"/>
                </a:solidFill>
              </a:rPr>
              <a:t>If not, how do we reclaim it? </a:t>
            </a:r>
          </a:p>
        </p:txBody>
      </p:sp>
    </p:spTree>
    <p:extLst>
      <p:ext uri="{BB962C8B-B14F-4D97-AF65-F5344CB8AC3E}">
        <p14:creationId xmlns:p14="http://schemas.microsoft.com/office/powerpoint/2010/main" val="3063437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body" idx="1"/>
          </p:nvPr>
        </p:nvSpPr>
        <p:spPr>
          <a:xfrm>
            <a:off x="762000" y="609600"/>
            <a:ext cx="7696200" cy="5410200"/>
          </a:xfrm>
        </p:spPr>
        <p:txBody>
          <a:bodyPr/>
          <a:lstStyle/>
          <a:p>
            <a:pPr marL="0" indent="0">
              <a:buFontTx/>
              <a:buNone/>
            </a:pPr>
            <a:r>
              <a:rPr lang="en-US" dirty="0" smtClean="0">
                <a:solidFill>
                  <a:schemeClr val="bg1"/>
                </a:solidFill>
                <a:latin typeface="Corbel" pitchFamily="34" charset="0"/>
              </a:rPr>
              <a:t>Once again the actions of our city housing department show that its all about who you know if you want to get anything done.  If you don’t have some big money political clout you can’t get any response out of that bureaucratic mess of an agency.  As always our working-class communities of color are just overlooked.  But we are taxpayers too! We paid our share into the city coffers and we should be getting some attention and services in return.</a:t>
            </a:r>
          </a:p>
        </p:txBody>
      </p:sp>
    </p:spTree>
    <p:extLst>
      <p:ext uri="{BB962C8B-B14F-4D97-AF65-F5344CB8AC3E}">
        <p14:creationId xmlns:p14="http://schemas.microsoft.com/office/powerpoint/2010/main" val="115777995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body" idx="1"/>
          </p:nvPr>
        </p:nvSpPr>
        <p:spPr>
          <a:xfrm>
            <a:off x="762000" y="609600"/>
            <a:ext cx="7696200" cy="5410200"/>
          </a:xfrm>
        </p:spPr>
        <p:txBody>
          <a:bodyPr/>
          <a:lstStyle/>
          <a:p>
            <a:pPr marL="0" indent="0">
              <a:buFontTx/>
              <a:buNone/>
            </a:pPr>
            <a:r>
              <a:rPr lang="en-US" dirty="0" smtClean="0">
                <a:solidFill>
                  <a:schemeClr val="bg1"/>
                </a:solidFill>
                <a:latin typeface="Corbel" pitchFamily="34" charset="0"/>
              </a:rPr>
              <a:t>Once again the actions of our city housing department show that its all about who you know if you want to get anything done.  If you don’t have some big money political clout you can’t get any response out of that bureaucratic mess of an agency.  As always our working-class communities of color are just overlooked.  But we are taxpayers too! We paid our share into the city coffers and we should be getting some attention and services in return.</a:t>
            </a:r>
          </a:p>
        </p:txBody>
      </p:sp>
      <p:sp>
        <p:nvSpPr>
          <p:cNvPr id="3" name="TextBox 2"/>
          <p:cNvSpPr txBox="1">
            <a:spLocks noChangeArrowheads="1"/>
          </p:cNvSpPr>
          <p:nvPr/>
        </p:nvSpPr>
        <p:spPr bwMode="auto">
          <a:xfrm>
            <a:off x="1143000" y="1143000"/>
            <a:ext cx="6248400" cy="830263"/>
          </a:xfrm>
          <a:prstGeom prst="rect">
            <a:avLst/>
          </a:prstGeom>
          <a:solidFill>
            <a:srgbClr val="000000">
              <a:alpha val="5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sz="4400">
                <a:solidFill>
                  <a:schemeClr val="tx1"/>
                </a:solidFill>
                <a:latin typeface="Corbel" pitchFamily="34" charset="0"/>
                <a:cs typeface="Arial" charset="0"/>
              </a:defRPr>
            </a:lvl1pPr>
            <a:lvl2pPr marL="742950" indent="-285750" eaLnBrk="0" hangingPunct="0">
              <a:defRPr sz="4400">
                <a:solidFill>
                  <a:schemeClr val="tx1"/>
                </a:solidFill>
                <a:latin typeface="Corbel" pitchFamily="34" charset="0"/>
                <a:cs typeface="Arial" charset="0"/>
              </a:defRPr>
            </a:lvl2pPr>
            <a:lvl3pPr marL="1143000" indent="-228600" eaLnBrk="0" hangingPunct="0">
              <a:defRPr sz="4400">
                <a:solidFill>
                  <a:schemeClr val="tx1"/>
                </a:solidFill>
                <a:latin typeface="Corbel" pitchFamily="34" charset="0"/>
                <a:cs typeface="Arial" charset="0"/>
              </a:defRPr>
            </a:lvl3pPr>
            <a:lvl4pPr marL="1600200" indent="-228600" eaLnBrk="0" hangingPunct="0">
              <a:defRPr sz="4400">
                <a:solidFill>
                  <a:schemeClr val="tx1"/>
                </a:solidFill>
                <a:latin typeface="Corbel" pitchFamily="34" charset="0"/>
                <a:cs typeface="Arial" charset="0"/>
              </a:defRPr>
            </a:lvl4pPr>
            <a:lvl5pPr marL="2057400" indent="-228600" eaLnBrk="0" hangingPunct="0">
              <a:defRPr sz="4400">
                <a:solidFill>
                  <a:schemeClr val="tx1"/>
                </a:solidFill>
                <a:latin typeface="Corbel" pitchFamily="34" charset="0"/>
                <a:cs typeface="Arial" charset="0"/>
              </a:defRPr>
            </a:lvl5pPr>
            <a:lvl6pPr marL="2514600" indent="-228600" eaLnBrk="0" fontAlgn="base" hangingPunct="0">
              <a:spcBef>
                <a:spcPct val="0"/>
              </a:spcBef>
              <a:spcAft>
                <a:spcPct val="0"/>
              </a:spcAft>
              <a:defRPr sz="4400">
                <a:solidFill>
                  <a:schemeClr val="tx1"/>
                </a:solidFill>
                <a:latin typeface="Corbel" pitchFamily="34" charset="0"/>
                <a:cs typeface="Arial" charset="0"/>
              </a:defRPr>
            </a:lvl6pPr>
            <a:lvl7pPr marL="2971800" indent="-228600" eaLnBrk="0" fontAlgn="base" hangingPunct="0">
              <a:spcBef>
                <a:spcPct val="0"/>
              </a:spcBef>
              <a:spcAft>
                <a:spcPct val="0"/>
              </a:spcAft>
              <a:defRPr sz="4400">
                <a:solidFill>
                  <a:schemeClr val="tx1"/>
                </a:solidFill>
                <a:latin typeface="Corbel" pitchFamily="34" charset="0"/>
                <a:cs typeface="Arial" charset="0"/>
              </a:defRPr>
            </a:lvl7pPr>
            <a:lvl8pPr marL="3429000" indent="-228600" eaLnBrk="0" fontAlgn="base" hangingPunct="0">
              <a:spcBef>
                <a:spcPct val="0"/>
              </a:spcBef>
              <a:spcAft>
                <a:spcPct val="0"/>
              </a:spcAft>
              <a:defRPr sz="4400">
                <a:solidFill>
                  <a:schemeClr val="tx1"/>
                </a:solidFill>
                <a:latin typeface="Corbel" pitchFamily="34" charset="0"/>
                <a:cs typeface="Arial" charset="0"/>
              </a:defRPr>
            </a:lvl8pPr>
            <a:lvl9pPr marL="3886200" indent="-228600" eaLnBrk="0" fontAlgn="base" hangingPunct="0">
              <a:spcBef>
                <a:spcPct val="0"/>
              </a:spcBef>
              <a:spcAft>
                <a:spcPct val="0"/>
              </a:spcAft>
              <a:defRPr sz="4400">
                <a:solidFill>
                  <a:schemeClr val="tx1"/>
                </a:solidFill>
                <a:latin typeface="Corbel" pitchFamily="34" charset="0"/>
                <a:cs typeface="Arial" charset="0"/>
              </a:defRPr>
            </a:lvl9pPr>
          </a:lstStyle>
          <a:p>
            <a:pPr algn="ctr" eaLnBrk="1" hangingPunct="1"/>
            <a:r>
              <a:rPr lang="en-US" sz="4800" dirty="0">
                <a:solidFill>
                  <a:srgbClr val="FFFF00"/>
                </a:solidFill>
                <a:latin typeface="Calibri" pitchFamily="34" charset="0"/>
              </a:rPr>
              <a:t>Just Politics</a:t>
            </a:r>
          </a:p>
        </p:txBody>
      </p:sp>
      <p:sp>
        <p:nvSpPr>
          <p:cNvPr id="4" name="TextBox 3"/>
          <p:cNvSpPr txBox="1">
            <a:spLocks noChangeArrowheads="1"/>
          </p:cNvSpPr>
          <p:nvPr/>
        </p:nvSpPr>
        <p:spPr bwMode="auto">
          <a:xfrm>
            <a:off x="1143000" y="2522538"/>
            <a:ext cx="6248400" cy="830262"/>
          </a:xfrm>
          <a:prstGeom prst="rect">
            <a:avLst/>
          </a:prstGeom>
          <a:solidFill>
            <a:srgbClr val="000000">
              <a:alpha val="5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sz="4400">
                <a:solidFill>
                  <a:schemeClr val="tx1"/>
                </a:solidFill>
                <a:latin typeface="Corbel" pitchFamily="34" charset="0"/>
                <a:cs typeface="Arial" charset="0"/>
              </a:defRPr>
            </a:lvl1pPr>
            <a:lvl2pPr marL="742950" indent="-285750" eaLnBrk="0" hangingPunct="0">
              <a:defRPr sz="4400">
                <a:solidFill>
                  <a:schemeClr val="tx1"/>
                </a:solidFill>
                <a:latin typeface="Corbel" pitchFamily="34" charset="0"/>
                <a:cs typeface="Arial" charset="0"/>
              </a:defRPr>
            </a:lvl2pPr>
            <a:lvl3pPr marL="1143000" indent="-228600" eaLnBrk="0" hangingPunct="0">
              <a:defRPr sz="4400">
                <a:solidFill>
                  <a:schemeClr val="tx1"/>
                </a:solidFill>
                <a:latin typeface="Corbel" pitchFamily="34" charset="0"/>
                <a:cs typeface="Arial" charset="0"/>
              </a:defRPr>
            </a:lvl3pPr>
            <a:lvl4pPr marL="1600200" indent="-228600" eaLnBrk="0" hangingPunct="0">
              <a:defRPr sz="4400">
                <a:solidFill>
                  <a:schemeClr val="tx1"/>
                </a:solidFill>
                <a:latin typeface="Corbel" pitchFamily="34" charset="0"/>
                <a:cs typeface="Arial" charset="0"/>
              </a:defRPr>
            </a:lvl4pPr>
            <a:lvl5pPr marL="2057400" indent="-228600" eaLnBrk="0" hangingPunct="0">
              <a:defRPr sz="4400">
                <a:solidFill>
                  <a:schemeClr val="tx1"/>
                </a:solidFill>
                <a:latin typeface="Corbel" pitchFamily="34" charset="0"/>
                <a:cs typeface="Arial" charset="0"/>
              </a:defRPr>
            </a:lvl5pPr>
            <a:lvl6pPr marL="2514600" indent="-228600" eaLnBrk="0" fontAlgn="base" hangingPunct="0">
              <a:spcBef>
                <a:spcPct val="0"/>
              </a:spcBef>
              <a:spcAft>
                <a:spcPct val="0"/>
              </a:spcAft>
              <a:defRPr sz="4400">
                <a:solidFill>
                  <a:schemeClr val="tx1"/>
                </a:solidFill>
                <a:latin typeface="Corbel" pitchFamily="34" charset="0"/>
                <a:cs typeface="Arial" charset="0"/>
              </a:defRPr>
            </a:lvl6pPr>
            <a:lvl7pPr marL="2971800" indent="-228600" eaLnBrk="0" fontAlgn="base" hangingPunct="0">
              <a:spcBef>
                <a:spcPct val="0"/>
              </a:spcBef>
              <a:spcAft>
                <a:spcPct val="0"/>
              </a:spcAft>
              <a:defRPr sz="4400">
                <a:solidFill>
                  <a:schemeClr val="tx1"/>
                </a:solidFill>
                <a:latin typeface="Corbel" pitchFamily="34" charset="0"/>
                <a:cs typeface="Arial" charset="0"/>
              </a:defRPr>
            </a:lvl7pPr>
            <a:lvl8pPr marL="3429000" indent="-228600" eaLnBrk="0" fontAlgn="base" hangingPunct="0">
              <a:spcBef>
                <a:spcPct val="0"/>
              </a:spcBef>
              <a:spcAft>
                <a:spcPct val="0"/>
              </a:spcAft>
              <a:defRPr sz="4400">
                <a:solidFill>
                  <a:schemeClr val="tx1"/>
                </a:solidFill>
                <a:latin typeface="Corbel" pitchFamily="34" charset="0"/>
                <a:cs typeface="Arial" charset="0"/>
              </a:defRPr>
            </a:lvl8pPr>
            <a:lvl9pPr marL="3886200" indent="-228600" eaLnBrk="0" fontAlgn="base" hangingPunct="0">
              <a:spcBef>
                <a:spcPct val="0"/>
              </a:spcBef>
              <a:spcAft>
                <a:spcPct val="0"/>
              </a:spcAft>
              <a:defRPr sz="4400">
                <a:solidFill>
                  <a:schemeClr val="tx1"/>
                </a:solidFill>
                <a:latin typeface="Corbel" pitchFamily="34" charset="0"/>
                <a:cs typeface="Arial" charset="0"/>
              </a:defRPr>
            </a:lvl9pPr>
          </a:lstStyle>
          <a:p>
            <a:pPr algn="ctr" eaLnBrk="1" hangingPunct="1"/>
            <a:r>
              <a:rPr lang="en-US" sz="4800">
                <a:solidFill>
                  <a:srgbClr val="FFFF00"/>
                </a:solidFill>
                <a:latin typeface="Calibri" pitchFamily="34" charset="0"/>
              </a:rPr>
              <a:t>The Bureaucratic Blob</a:t>
            </a:r>
          </a:p>
        </p:txBody>
      </p:sp>
      <p:sp>
        <p:nvSpPr>
          <p:cNvPr id="5" name="TextBox 4"/>
          <p:cNvSpPr txBox="1">
            <a:spLocks noChangeArrowheads="1"/>
          </p:cNvSpPr>
          <p:nvPr/>
        </p:nvSpPr>
        <p:spPr bwMode="auto">
          <a:xfrm>
            <a:off x="1143000" y="4122738"/>
            <a:ext cx="6248400" cy="830262"/>
          </a:xfrm>
          <a:prstGeom prst="rect">
            <a:avLst/>
          </a:prstGeom>
          <a:solidFill>
            <a:srgbClr val="000000">
              <a:alpha val="5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sz="4400">
                <a:solidFill>
                  <a:schemeClr val="tx1"/>
                </a:solidFill>
                <a:latin typeface="Corbel" pitchFamily="34" charset="0"/>
                <a:cs typeface="Arial" charset="0"/>
              </a:defRPr>
            </a:lvl1pPr>
            <a:lvl2pPr marL="742950" indent="-285750" eaLnBrk="0" hangingPunct="0">
              <a:defRPr sz="4400">
                <a:solidFill>
                  <a:schemeClr val="tx1"/>
                </a:solidFill>
                <a:latin typeface="Corbel" pitchFamily="34" charset="0"/>
                <a:cs typeface="Arial" charset="0"/>
              </a:defRPr>
            </a:lvl2pPr>
            <a:lvl3pPr marL="1143000" indent="-228600" eaLnBrk="0" hangingPunct="0">
              <a:defRPr sz="4400">
                <a:solidFill>
                  <a:schemeClr val="tx1"/>
                </a:solidFill>
                <a:latin typeface="Corbel" pitchFamily="34" charset="0"/>
                <a:cs typeface="Arial" charset="0"/>
              </a:defRPr>
            </a:lvl3pPr>
            <a:lvl4pPr marL="1600200" indent="-228600" eaLnBrk="0" hangingPunct="0">
              <a:defRPr sz="4400">
                <a:solidFill>
                  <a:schemeClr val="tx1"/>
                </a:solidFill>
                <a:latin typeface="Corbel" pitchFamily="34" charset="0"/>
                <a:cs typeface="Arial" charset="0"/>
              </a:defRPr>
            </a:lvl4pPr>
            <a:lvl5pPr marL="2057400" indent="-228600" eaLnBrk="0" hangingPunct="0">
              <a:defRPr sz="4400">
                <a:solidFill>
                  <a:schemeClr val="tx1"/>
                </a:solidFill>
                <a:latin typeface="Corbel" pitchFamily="34" charset="0"/>
                <a:cs typeface="Arial" charset="0"/>
              </a:defRPr>
            </a:lvl5pPr>
            <a:lvl6pPr marL="2514600" indent="-228600" eaLnBrk="0" fontAlgn="base" hangingPunct="0">
              <a:spcBef>
                <a:spcPct val="0"/>
              </a:spcBef>
              <a:spcAft>
                <a:spcPct val="0"/>
              </a:spcAft>
              <a:defRPr sz="4400">
                <a:solidFill>
                  <a:schemeClr val="tx1"/>
                </a:solidFill>
                <a:latin typeface="Corbel" pitchFamily="34" charset="0"/>
                <a:cs typeface="Arial" charset="0"/>
              </a:defRPr>
            </a:lvl6pPr>
            <a:lvl7pPr marL="2971800" indent="-228600" eaLnBrk="0" fontAlgn="base" hangingPunct="0">
              <a:spcBef>
                <a:spcPct val="0"/>
              </a:spcBef>
              <a:spcAft>
                <a:spcPct val="0"/>
              </a:spcAft>
              <a:defRPr sz="4400">
                <a:solidFill>
                  <a:schemeClr val="tx1"/>
                </a:solidFill>
                <a:latin typeface="Corbel" pitchFamily="34" charset="0"/>
                <a:cs typeface="Arial" charset="0"/>
              </a:defRPr>
            </a:lvl7pPr>
            <a:lvl8pPr marL="3429000" indent="-228600" eaLnBrk="0" fontAlgn="base" hangingPunct="0">
              <a:spcBef>
                <a:spcPct val="0"/>
              </a:spcBef>
              <a:spcAft>
                <a:spcPct val="0"/>
              </a:spcAft>
              <a:defRPr sz="4400">
                <a:solidFill>
                  <a:schemeClr val="tx1"/>
                </a:solidFill>
                <a:latin typeface="Corbel" pitchFamily="34" charset="0"/>
                <a:cs typeface="Arial" charset="0"/>
              </a:defRPr>
            </a:lvl8pPr>
            <a:lvl9pPr marL="3886200" indent="-228600" eaLnBrk="0" fontAlgn="base" hangingPunct="0">
              <a:spcBef>
                <a:spcPct val="0"/>
              </a:spcBef>
              <a:spcAft>
                <a:spcPct val="0"/>
              </a:spcAft>
              <a:defRPr sz="4400">
                <a:solidFill>
                  <a:schemeClr val="tx1"/>
                </a:solidFill>
                <a:latin typeface="Corbel" pitchFamily="34" charset="0"/>
                <a:cs typeface="Arial" charset="0"/>
              </a:defRPr>
            </a:lvl9pPr>
          </a:lstStyle>
          <a:p>
            <a:pPr algn="ctr" eaLnBrk="1" hangingPunct="1"/>
            <a:r>
              <a:rPr lang="en-US" sz="4800" dirty="0">
                <a:solidFill>
                  <a:srgbClr val="FFFF00"/>
                </a:solidFill>
                <a:latin typeface="Calibri" pitchFamily="34" charset="0"/>
              </a:rPr>
              <a:t>Consumer-Thinking</a:t>
            </a:r>
          </a:p>
        </p:txBody>
      </p:sp>
    </p:spTree>
    <p:extLst>
      <p:ext uri="{BB962C8B-B14F-4D97-AF65-F5344CB8AC3E}">
        <p14:creationId xmlns:p14="http://schemas.microsoft.com/office/powerpoint/2010/main" val="267009035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body" idx="1"/>
          </p:nvPr>
        </p:nvSpPr>
        <p:spPr>
          <a:xfrm>
            <a:off x="762000" y="381000"/>
            <a:ext cx="7696200" cy="5410200"/>
          </a:xfrm>
        </p:spPr>
        <p:txBody>
          <a:bodyPr/>
          <a:lstStyle/>
          <a:p>
            <a:pPr marL="0" indent="0">
              <a:spcBef>
                <a:spcPct val="0"/>
              </a:spcBef>
              <a:buFontTx/>
              <a:buNone/>
            </a:pPr>
            <a:r>
              <a:rPr lang="en-US" dirty="0" smtClean="0">
                <a:solidFill>
                  <a:schemeClr val="bg1"/>
                </a:solidFill>
                <a:latin typeface="Corbel" pitchFamily="34" charset="0"/>
              </a:rPr>
              <a:t>One of the most important jobs of our city government is to help create clean and safe neighborhoods where residents can live, work and play.  Unfortunately, our housing department is not living up to that essential responsibility and neighborhoods are not prioritized equitably. This system needs to address the disparities that are effecting our communities of color in order for our whole city to thrive. It is time for all of us to work together to get this public agency back on track and focused on community needs.</a:t>
            </a:r>
          </a:p>
        </p:txBody>
      </p:sp>
    </p:spTree>
    <p:extLst>
      <p:ext uri="{BB962C8B-B14F-4D97-AF65-F5344CB8AC3E}">
        <p14:creationId xmlns:p14="http://schemas.microsoft.com/office/powerpoint/2010/main" val="380383854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228600"/>
            <a:ext cx="9144000" cy="1066800"/>
          </a:xfrm>
          <a:noFill/>
        </p:spPr>
        <p:txBody>
          <a:bodyPr/>
          <a:lstStyle/>
          <a:p>
            <a:r>
              <a:rPr lang="en-US" sz="3600" b="1" dirty="0" smtClean="0">
                <a:solidFill>
                  <a:srgbClr val="FFFF00"/>
                </a:solidFill>
                <a:latin typeface="Corbel" pitchFamily="34" charset="0"/>
              </a:rPr>
              <a:t>Race and the Role of Government</a:t>
            </a:r>
          </a:p>
        </p:txBody>
      </p:sp>
      <p:pic>
        <p:nvPicPr>
          <p:cNvPr id="144386" name="Picture 2" descr="http://wp.patheos.com.s3.amazonaws.com/blogs/christophers/files/2012/07/Declaration.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52400"/>
            <a:ext cx="9144000" cy="5791200"/>
          </a:xfrm>
          <a:prstGeom prst="rect">
            <a:avLst/>
          </a:prstGeom>
          <a:noFill/>
        </p:spPr>
      </p:pic>
      <p:pic>
        <p:nvPicPr>
          <p:cNvPr id="144388" name="Picture 4" descr="http://www.keystogrowth.com/storage/createdequal.jpg?__SQUARESPACE_CACHEVERSION=132510163919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05550" y="3124200"/>
            <a:ext cx="2381250" cy="2209800"/>
          </a:xfrm>
          <a:prstGeom prst="rect">
            <a:avLst/>
          </a:prstGeom>
          <a:noFill/>
        </p:spPr>
      </p:pic>
      <p:sp>
        <p:nvSpPr>
          <p:cNvPr id="7" name="TextBox 6"/>
          <p:cNvSpPr txBox="1"/>
          <p:nvPr/>
        </p:nvSpPr>
        <p:spPr>
          <a:xfrm>
            <a:off x="152400" y="5751493"/>
            <a:ext cx="8915400" cy="954107"/>
          </a:xfrm>
          <a:prstGeom prst="rect">
            <a:avLst/>
          </a:prstGeom>
          <a:noFill/>
        </p:spPr>
        <p:txBody>
          <a:bodyPr wrap="square" rtlCol="0">
            <a:spAutoFit/>
          </a:bodyPr>
          <a:lstStyle/>
          <a:p>
            <a:r>
              <a:rPr lang="en-US" sz="2800" b="1" dirty="0" smtClean="0">
                <a:solidFill>
                  <a:schemeClr val="bg1"/>
                </a:solidFill>
              </a:rPr>
              <a:t>Living up to this promise has required constant attention to the intersection of race and the role of government</a:t>
            </a:r>
            <a:endParaRPr lang="en-US" sz="2800" b="1" dirty="0">
              <a:solidFill>
                <a:schemeClr val="bg1"/>
              </a:solidFill>
            </a:endParaRPr>
          </a:p>
        </p:txBody>
      </p:sp>
    </p:spTree>
    <p:extLst>
      <p:ext uri="{BB962C8B-B14F-4D97-AF65-F5344CB8AC3E}">
        <p14:creationId xmlns:p14="http://schemas.microsoft.com/office/powerpoint/2010/main" val="77474932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body" idx="1"/>
          </p:nvPr>
        </p:nvSpPr>
        <p:spPr>
          <a:xfrm>
            <a:off x="762000" y="381000"/>
            <a:ext cx="7696200" cy="5410200"/>
          </a:xfrm>
        </p:spPr>
        <p:txBody>
          <a:bodyPr/>
          <a:lstStyle/>
          <a:p>
            <a:pPr marL="0" indent="0">
              <a:spcBef>
                <a:spcPct val="0"/>
              </a:spcBef>
              <a:buFontTx/>
              <a:buNone/>
            </a:pPr>
            <a:r>
              <a:rPr lang="en-US" dirty="0" smtClean="0">
                <a:solidFill>
                  <a:schemeClr val="bg1"/>
                </a:solidFill>
                <a:latin typeface="Corbel" pitchFamily="34" charset="0"/>
              </a:rPr>
              <a:t>One of the most important jobs of our city government is to help create clean and safe neighborhoods where residents can live, work and play.  Unfortunately, our housing department is not living up to that essential responsibility and neighborhoods are not prioritized equitably. This system needs to address the disparities that are effecting our communities of color in order for our whole city to thrive. It is time for all of us to work together to get this public agency back on track and focused on community needs.</a:t>
            </a:r>
          </a:p>
        </p:txBody>
      </p:sp>
      <p:sp>
        <p:nvSpPr>
          <p:cNvPr id="3" name="TextBox 2"/>
          <p:cNvSpPr txBox="1">
            <a:spLocks noChangeArrowheads="1"/>
          </p:cNvSpPr>
          <p:nvPr/>
        </p:nvSpPr>
        <p:spPr bwMode="auto">
          <a:xfrm>
            <a:off x="1371600" y="838200"/>
            <a:ext cx="6248400" cy="1570038"/>
          </a:xfrm>
          <a:prstGeom prst="rect">
            <a:avLst/>
          </a:prstGeom>
          <a:solidFill>
            <a:srgbClr val="000000">
              <a:alpha val="5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sz="4400">
                <a:solidFill>
                  <a:schemeClr val="tx1"/>
                </a:solidFill>
                <a:latin typeface="Corbel" pitchFamily="34" charset="0"/>
                <a:cs typeface="Arial" charset="0"/>
              </a:defRPr>
            </a:lvl1pPr>
            <a:lvl2pPr marL="742950" indent="-285750" eaLnBrk="0" hangingPunct="0">
              <a:defRPr sz="4400">
                <a:solidFill>
                  <a:schemeClr val="tx1"/>
                </a:solidFill>
                <a:latin typeface="Corbel" pitchFamily="34" charset="0"/>
                <a:cs typeface="Arial" charset="0"/>
              </a:defRPr>
            </a:lvl2pPr>
            <a:lvl3pPr marL="1143000" indent="-228600" eaLnBrk="0" hangingPunct="0">
              <a:defRPr sz="4400">
                <a:solidFill>
                  <a:schemeClr val="tx1"/>
                </a:solidFill>
                <a:latin typeface="Corbel" pitchFamily="34" charset="0"/>
                <a:cs typeface="Arial" charset="0"/>
              </a:defRPr>
            </a:lvl3pPr>
            <a:lvl4pPr marL="1600200" indent="-228600" eaLnBrk="0" hangingPunct="0">
              <a:defRPr sz="4400">
                <a:solidFill>
                  <a:schemeClr val="tx1"/>
                </a:solidFill>
                <a:latin typeface="Corbel" pitchFamily="34" charset="0"/>
                <a:cs typeface="Arial" charset="0"/>
              </a:defRPr>
            </a:lvl4pPr>
            <a:lvl5pPr marL="2057400" indent="-228600" eaLnBrk="0" hangingPunct="0">
              <a:defRPr sz="4400">
                <a:solidFill>
                  <a:schemeClr val="tx1"/>
                </a:solidFill>
                <a:latin typeface="Corbel" pitchFamily="34" charset="0"/>
                <a:cs typeface="Arial" charset="0"/>
              </a:defRPr>
            </a:lvl5pPr>
            <a:lvl6pPr marL="2514600" indent="-228600" eaLnBrk="0" fontAlgn="base" hangingPunct="0">
              <a:spcBef>
                <a:spcPct val="0"/>
              </a:spcBef>
              <a:spcAft>
                <a:spcPct val="0"/>
              </a:spcAft>
              <a:defRPr sz="4400">
                <a:solidFill>
                  <a:schemeClr val="tx1"/>
                </a:solidFill>
                <a:latin typeface="Corbel" pitchFamily="34" charset="0"/>
                <a:cs typeface="Arial" charset="0"/>
              </a:defRPr>
            </a:lvl6pPr>
            <a:lvl7pPr marL="2971800" indent="-228600" eaLnBrk="0" fontAlgn="base" hangingPunct="0">
              <a:spcBef>
                <a:spcPct val="0"/>
              </a:spcBef>
              <a:spcAft>
                <a:spcPct val="0"/>
              </a:spcAft>
              <a:defRPr sz="4400">
                <a:solidFill>
                  <a:schemeClr val="tx1"/>
                </a:solidFill>
                <a:latin typeface="Corbel" pitchFamily="34" charset="0"/>
                <a:cs typeface="Arial" charset="0"/>
              </a:defRPr>
            </a:lvl7pPr>
            <a:lvl8pPr marL="3429000" indent="-228600" eaLnBrk="0" fontAlgn="base" hangingPunct="0">
              <a:spcBef>
                <a:spcPct val="0"/>
              </a:spcBef>
              <a:spcAft>
                <a:spcPct val="0"/>
              </a:spcAft>
              <a:defRPr sz="4400">
                <a:solidFill>
                  <a:schemeClr val="tx1"/>
                </a:solidFill>
                <a:latin typeface="Corbel" pitchFamily="34" charset="0"/>
                <a:cs typeface="Arial" charset="0"/>
              </a:defRPr>
            </a:lvl8pPr>
            <a:lvl9pPr marL="3886200" indent="-228600" eaLnBrk="0" fontAlgn="base" hangingPunct="0">
              <a:spcBef>
                <a:spcPct val="0"/>
              </a:spcBef>
              <a:spcAft>
                <a:spcPct val="0"/>
              </a:spcAft>
              <a:defRPr sz="4400">
                <a:solidFill>
                  <a:schemeClr val="tx1"/>
                </a:solidFill>
                <a:latin typeface="Corbel" pitchFamily="34" charset="0"/>
                <a:cs typeface="Arial" charset="0"/>
              </a:defRPr>
            </a:lvl9pPr>
          </a:lstStyle>
          <a:p>
            <a:pPr algn="ctr" eaLnBrk="1" hangingPunct="1"/>
            <a:r>
              <a:rPr lang="en-US" sz="4800" dirty="0">
                <a:solidFill>
                  <a:srgbClr val="FFFF00"/>
                </a:solidFill>
                <a:latin typeface="Calibri" pitchFamily="34" charset="0"/>
              </a:rPr>
              <a:t>Mission and Purpose – Why it Matters</a:t>
            </a:r>
          </a:p>
        </p:txBody>
      </p:sp>
      <p:sp>
        <p:nvSpPr>
          <p:cNvPr id="4" name="TextBox 3"/>
          <p:cNvSpPr txBox="1">
            <a:spLocks noChangeArrowheads="1"/>
          </p:cNvSpPr>
          <p:nvPr/>
        </p:nvSpPr>
        <p:spPr bwMode="auto">
          <a:xfrm>
            <a:off x="1447800" y="4503738"/>
            <a:ext cx="6248400" cy="830262"/>
          </a:xfrm>
          <a:prstGeom prst="rect">
            <a:avLst/>
          </a:prstGeom>
          <a:solidFill>
            <a:srgbClr val="000000">
              <a:alpha val="5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sz="4400">
                <a:solidFill>
                  <a:schemeClr val="tx1"/>
                </a:solidFill>
                <a:latin typeface="Corbel" pitchFamily="34" charset="0"/>
                <a:cs typeface="Arial" charset="0"/>
              </a:defRPr>
            </a:lvl1pPr>
            <a:lvl2pPr marL="742950" indent="-285750" eaLnBrk="0" hangingPunct="0">
              <a:defRPr sz="4400">
                <a:solidFill>
                  <a:schemeClr val="tx1"/>
                </a:solidFill>
                <a:latin typeface="Corbel" pitchFamily="34" charset="0"/>
                <a:cs typeface="Arial" charset="0"/>
              </a:defRPr>
            </a:lvl2pPr>
            <a:lvl3pPr marL="1143000" indent="-228600" eaLnBrk="0" hangingPunct="0">
              <a:defRPr sz="4400">
                <a:solidFill>
                  <a:schemeClr val="tx1"/>
                </a:solidFill>
                <a:latin typeface="Corbel" pitchFamily="34" charset="0"/>
                <a:cs typeface="Arial" charset="0"/>
              </a:defRPr>
            </a:lvl3pPr>
            <a:lvl4pPr marL="1600200" indent="-228600" eaLnBrk="0" hangingPunct="0">
              <a:defRPr sz="4400">
                <a:solidFill>
                  <a:schemeClr val="tx1"/>
                </a:solidFill>
                <a:latin typeface="Corbel" pitchFamily="34" charset="0"/>
                <a:cs typeface="Arial" charset="0"/>
              </a:defRPr>
            </a:lvl4pPr>
            <a:lvl5pPr marL="2057400" indent="-228600" eaLnBrk="0" hangingPunct="0">
              <a:defRPr sz="4400">
                <a:solidFill>
                  <a:schemeClr val="tx1"/>
                </a:solidFill>
                <a:latin typeface="Corbel" pitchFamily="34" charset="0"/>
                <a:cs typeface="Arial" charset="0"/>
              </a:defRPr>
            </a:lvl5pPr>
            <a:lvl6pPr marL="2514600" indent="-228600" eaLnBrk="0" fontAlgn="base" hangingPunct="0">
              <a:spcBef>
                <a:spcPct val="0"/>
              </a:spcBef>
              <a:spcAft>
                <a:spcPct val="0"/>
              </a:spcAft>
              <a:defRPr sz="4400">
                <a:solidFill>
                  <a:schemeClr val="tx1"/>
                </a:solidFill>
                <a:latin typeface="Corbel" pitchFamily="34" charset="0"/>
                <a:cs typeface="Arial" charset="0"/>
              </a:defRPr>
            </a:lvl6pPr>
            <a:lvl7pPr marL="2971800" indent="-228600" eaLnBrk="0" fontAlgn="base" hangingPunct="0">
              <a:spcBef>
                <a:spcPct val="0"/>
              </a:spcBef>
              <a:spcAft>
                <a:spcPct val="0"/>
              </a:spcAft>
              <a:defRPr sz="4400">
                <a:solidFill>
                  <a:schemeClr val="tx1"/>
                </a:solidFill>
                <a:latin typeface="Corbel" pitchFamily="34" charset="0"/>
                <a:cs typeface="Arial" charset="0"/>
              </a:defRPr>
            </a:lvl7pPr>
            <a:lvl8pPr marL="3429000" indent="-228600" eaLnBrk="0" fontAlgn="base" hangingPunct="0">
              <a:spcBef>
                <a:spcPct val="0"/>
              </a:spcBef>
              <a:spcAft>
                <a:spcPct val="0"/>
              </a:spcAft>
              <a:defRPr sz="4400">
                <a:solidFill>
                  <a:schemeClr val="tx1"/>
                </a:solidFill>
                <a:latin typeface="Corbel" pitchFamily="34" charset="0"/>
                <a:cs typeface="Arial" charset="0"/>
              </a:defRPr>
            </a:lvl8pPr>
            <a:lvl9pPr marL="3886200" indent="-228600" eaLnBrk="0" fontAlgn="base" hangingPunct="0">
              <a:spcBef>
                <a:spcPct val="0"/>
              </a:spcBef>
              <a:spcAft>
                <a:spcPct val="0"/>
              </a:spcAft>
              <a:defRPr sz="4400">
                <a:solidFill>
                  <a:schemeClr val="tx1"/>
                </a:solidFill>
                <a:latin typeface="Corbel" pitchFamily="34" charset="0"/>
                <a:cs typeface="Arial" charset="0"/>
              </a:defRPr>
            </a:lvl9pPr>
          </a:lstStyle>
          <a:p>
            <a:pPr algn="ctr" eaLnBrk="1" hangingPunct="1"/>
            <a:r>
              <a:rPr lang="en-US" sz="4800">
                <a:solidFill>
                  <a:srgbClr val="FFFF00"/>
                </a:solidFill>
                <a:latin typeface="Calibri" pitchFamily="34" charset="0"/>
              </a:rPr>
              <a:t>Civic -Thinking</a:t>
            </a:r>
          </a:p>
        </p:txBody>
      </p:sp>
      <p:sp>
        <p:nvSpPr>
          <p:cNvPr id="5" name="TextBox 4"/>
          <p:cNvSpPr txBox="1">
            <a:spLocks noChangeArrowheads="1"/>
          </p:cNvSpPr>
          <p:nvPr/>
        </p:nvSpPr>
        <p:spPr bwMode="auto">
          <a:xfrm>
            <a:off x="1447800" y="2827338"/>
            <a:ext cx="6248400" cy="830262"/>
          </a:xfrm>
          <a:prstGeom prst="rect">
            <a:avLst/>
          </a:prstGeom>
          <a:solidFill>
            <a:srgbClr val="000000">
              <a:alpha val="5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sz="4400">
                <a:solidFill>
                  <a:schemeClr val="tx1"/>
                </a:solidFill>
                <a:latin typeface="Corbel" pitchFamily="34" charset="0"/>
                <a:cs typeface="Arial" charset="0"/>
              </a:defRPr>
            </a:lvl1pPr>
            <a:lvl2pPr marL="742950" indent="-285750" eaLnBrk="0" hangingPunct="0">
              <a:defRPr sz="4400">
                <a:solidFill>
                  <a:schemeClr val="tx1"/>
                </a:solidFill>
                <a:latin typeface="Corbel" pitchFamily="34" charset="0"/>
                <a:cs typeface="Arial" charset="0"/>
              </a:defRPr>
            </a:lvl2pPr>
            <a:lvl3pPr marL="1143000" indent="-228600" eaLnBrk="0" hangingPunct="0">
              <a:defRPr sz="4400">
                <a:solidFill>
                  <a:schemeClr val="tx1"/>
                </a:solidFill>
                <a:latin typeface="Corbel" pitchFamily="34" charset="0"/>
                <a:cs typeface="Arial" charset="0"/>
              </a:defRPr>
            </a:lvl3pPr>
            <a:lvl4pPr marL="1600200" indent="-228600" eaLnBrk="0" hangingPunct="0">
              <a:defRPr sz="4400">
                <a:solidFill>
                  <a:schemeClr val="tx1"/>
                </a:solidFill>
                <a:latin typeface="Corbel" pitchFamily="34" charset="0"/>
                <a:cs typeface="Arial" charset="0"/>
              </a:defRPr>
            </a:lvl4pPr>
            <a:lvl5pPr marL="2057400" indent="-228600" eaLnBrk="0" hangingPunct="0">
              <a:defRPr sz="4400">
                <a:solidFill>
                  <a:schemeClr val="tx1"/>
                </a:solidFill>
                <a:latin typeface="Corbel" pitchFamily="34" charset="0"/>
                <a:cs typeface="Arial" charset="0"/>
              </a:defRPr>
            </a:lvl5pPr>
            <a:lvl6pPr marL="2514600" indent="-228600" eaLnBrk="0" fontAlgn="base" hangingPunct="0">
              <a:spcBef>
                <a:spcPct val="0"/>
              </a:spcBef>
              <a:spcAft>
                <a:spcPct val="0"/>
              </a:spcAft>
              <a:defRPr sz="4400">
                <a:solidFill>
                  <a:schemeClr val="tx1"/>
                </a:solidFill>
                <a:latin typeface="Corbel" pitchFamily="34" charset="0"/>
                <a:cs typeface="Arial" charset="0"/>
              </a:defRPr>
            </a:lvl6pPr>
            <a:lvl7pPr marL="2971800" indent="-228600" eaLnBrk="0" fontAlgn="base" hangingPunct="0">
              <a:spcBef>
                <a:spcPct val="0"/>
              </a:spcBef>
              <a:spcAft>
                <a:spcPct val="0"/>
              </a:spcAft>
              <a:defRPr sz="4400">
                <a:solidFill>
                  <a:schemeClr val="tx1"/>
                </a:solidFill>
                <a:latin typeface="Corbel" pitchFamily="34" charset="0"/>
                <a:cs typeface="Arial" charset="0"/>
              </a:defRPr>
            </a:lvl7pPr>
            <a:lvl8pPr marL="3429000" indent="-228600" eaLnBrk="0" fontAlgn="base" hangingPunct="0">
              <a:spcBef>
                <a:spcPct val="0"/>
              </a:spcBef>
              <a:spcAft>
                <a:spcPct val="0"/>
              </a:spcAft>
              <a:defRPr sz="4400">
                <a:solidFill>
                  <a:schemeClr val="tx1"/>
                </a:solidFill>
                <a:latin typeface="Corbel" pitchFamily="34" charset="0"/>
                <a:cs typeface="Arial" charset="0"/>
              </a:defRPr>
            </a:lvl8pPr>
            <a:lvl9pPr marL="3886200" indent="-228600" eaLnBrk="0" fontAlgn="base" hangingPunct="0">
              <a:spcBef>
                <a:spcPct val="0"/>
              </a:spcBef>
              <a:spcAft>
                <a:spcPct val="0"/>
              </a:spcAft>
              <a:defRPr sz="4400">
                <a:solidFill>
                  <a:schemeClr val="tx1"/>
                </a:solidFill>
                <a:latin typeface="Corbel" pitchFamily="34" charset="0"/>
                <a:cs typeface="Arial" charset="0"/>
              </a:defRPr>
            </a:lvl9pPr>
          </a:lstStyle>
          <a:p>
            <a:pPr algn="ctr" eaLnBrk="1" hangingPunct="1"/>
            <a:r>
              <a:rPr lang="en-US" sz="4800">
                <a:solidFill>
                  <a:srgbClr val="FFFF00"/>
                </a:solidFill>
                <a:latin typeface="Calibri" pitchFamily="34" charset="0"/>
              </a:rPr>
              <a:t>Critique</a:t>
            </a:r>
          </a:p>
        </p:txBody>
      </p:sp>
    </p:spTree>
    <p:extLst>
      <p:ext uri="{BB962C8B-B14F-4D97-AF65-F5344CB8AC3E}">
        <p14:creationId xmlns:p14="http://schemas.microsoft.com/office/powerpoint/2010/main" val="304891418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solidFill>
                  <a:srgbClr val="FFFF00"/>
                </a:solidFill>
                <a:latin typeface="Corbel" pitchFamily="34" charset="0"/>
              </a:rPr>
              <a:t>Criminal Justice Example</a:t>
            </a:r>
            <a:endParaRPr lang="en-US" b="1" dirty="0">
              <a:solidFill>
                <a:srgbClr val="FFFF00"/>
              </a:solidFill>
              <a:latin typeface="Corbel" pitchFamily="34" charset="0"/>
            </a:endParaRPr>
          </a:p>
        </p:txBody>
      </p:sp>
      <p:sp>
        <p:nvSpPr>
          <p:cNvPr id="3" name="Content Placeholder 2"/>
          <p:cNvSpPr>
            <a:spLocks noGrp="1"/>
          </p:cNvSpPr>
          <p:nvPr>
            <p:ph idx="1"/>
          </p:nvPr>
        </p:nvSpPr>
        <p:spPr>
          <a:xfrm>
            <a:off x="381000" y="1066800"/>
            <a:ext cx="8305800" cy="5410200"/>
          </a:xfrm>
        </p:spPr>
        <p:txBody>
          <a:bodyPr/>
          <a:lstStyle/>
          <a:p>
            <a:pPr marL="0" indent="0">
              <a:buNone/>
            </a:pPr>
            <a:r>
              <a:rPr lang="en-US" sz="2600" dirty="0" smtClean="0">
                <a:solidFill>
                  <a:schemeClr val="bg1"/>
                </a:solidFill>
                <a:latin typeface="Calibri" pitchFamily="34" charset="0"/>
                <a:cs typeface="Calibri"/>
              </a:rPr>
              <a:t>“</a:t>
            </a:r>
            <a:r>
              <a:rPr lang="en-US" sz="2600" kern="1200" dirty="0">
                <a:solidFill>
                  <a:schemeClr val="bg1"/>
                </a:solidFill>
                <a:latin typeface="Calibri" pitchFamily="34" charset="0"/>
                <a:cs typeface="Calibri"/>
              </a:rPr>
              <a:t>Government has an important role to play in addressing crime and maintaining safe communities, but we have some major changes to make so our communities get what they </a:t>
            </a:r>
            <a:r>
              <a:rPr lang="en-US" sz="2600" kern="1200" dirty="0" smtClean="0">
                <a:solidFill>
                  <a:schemeClr val="bg1"/>
                </a:solidFill>
                <a:latin typeface="Calibri" pitchFamily="34" charset="0"/>
                <a:cs typeface="Calibri"/>
              </a:rPr>
              <a:t>need.”</a:t>
            </a:r>
          </a:p>
          <a:p>
            <a:pPr marL="0" indent="0">
              <a:buNone/>
            </a:pPr>
            <a:endParaRPr lang="en-US" sz="1400" kern="1200" dirty="0">
              <a:solidFill>
                <a:schemeClr val="bg1"/>
              </a:solidFill>
              <a:latin typeface="Calibri" pitchFamily="34" charset="0"/>
              <a:cs typeface="Calibri"/>
            </a:endParaRPr>
          </a:p>
          <a:p>
            <a:pPr marL="0" indent="0">
              <a:buNone/>
            </a:pPr>
            <a:r>
              <a:rPr lang="en-US" sz="2600" kern="1200" dirty="0" smtClean="0">
                <a:solidFill>
                  <a:schemeClr val="bg1"/>
                </a:solidFill>
                <a:latin typeface="Calibri" pitchFamily="34" charset="0"/>
                <a:cs typeface="Calibri"/>
              </a:rPr>
              <a:t>“</a:t>
            </a:r>
            <a:r>
              <a:rPr lang="en-US" sz="2600" kern="1200" dirty="0">
                <a:solidFill>
                  <a:schemeClr val="bg1"/>
                </a:solidFill>
                <a:latin typeface="Calibri" pitchFamily="34" charset="0"/>
                <a:cs typeface="Calibri"/>
              </a:rPr>
              <a:t>By exploring some of the common goals and values between victim-oriented groups and criminal justice reform organizations, a very different discourse could emerge about criminal justice policy that improves the outlook for all people most impacted by the system</a:t>
            </a:r>
            <a:r>
              <a:rPr lang="en-US" sz="2600" kern="1200" dirty="0" smtClean="0">
                <a:solidFill>
                  <a:schemeClr val="bg1"/>
                </a:solidFill>
                <a:latin typeface="Calibri" pitchFamily="34" charset="0"/>
                <a:cs typeface="Calibri"/>
              </a:rPr>
              <a:t>.”</a:t>
            </a:r>
            <a:endParaRPr lang="en-US" sz="2600" kern="1200" dirty="0" smtClean="0">
              <a:solidFill>
                <a:schemeClr val="bg1"/>
              </a:solidFill>
              <a:latin typeface="Calibri" pitchFamily="34" charset="0"/>
            </a:endParaRPr>
          </a:p>
          <a:p>
            <a:pPr marL="0" indent="0" algn="r">
              <a:buNone/>
            </a:pPr>
            <a:r>
              <a:rPr lang="en-US" sz="2800" kern="1200" dirty="0" smtClean="0">
                <a:solidFill>
                  <a:schemeClr val="bg1"/>
                </a:solidFill>
                <a:latin typeface="Calibri"/>
                <a:cs typeface="Calibri"/>
              </a:rPr>
              <a:t>-David Rogers</a:t>
            </a:r>
          </a:p>
          <a:p>
            <a:pPr marL="0" indent="0">
              <a:buNone/>
            </a:pPr>
            <a:endParaRPr lang="en-US" sz="2800" dirty="0">
              <a:solidFill>
                <a:schemeClr val="bg1"/>
              </a:solidFill>
            </a:endParaRPr>
          </a:p>
          <a:p>
            <a:pPr marL="0" indent="0">
              <a:buNone/>
            </a:pPr>
            <a:endParaRPr lang="en-US" dirty="0">
              <a:solidFill>
                <a:schemeClr val="bg1"/>
              </a:solidFill>
            </a:endParaRPr>
          </a:p>
        </p:txBody>
      </p:sp>
      <p:pic>
        <p:nvPicPr>
          <p:cNvPr id="4" name="Picture 3" descr="PSJ.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5562600"/>
            <a:ext cx="2046339" cy="1028700"/>
          </a:xfrm>
          <a:prstGeom prst="rect">
            <a:avLst/>
          </a:prstGeom>
        </p:spPr>
      </p:pic>
    </p:spTree>
    <p:extLst>
      <p:ext uri="{BB962C8B-B14F-4D97-AF65-F5344CB8AC3E}">
        <p14:creationId xmlns:p14="http://schemas.microsoft.com/office/powerpoint/2010/main" val="2150341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34400" cy="1143000"/>
          </a:xfrm>
        </p:spPr>
        <p:txBody>
          <a:bodyPr/>
          <a:lstStyle/>
          <a:p>
            <a:r>
              <a:rPr lang="en-US" sz="3600" b="1" dirty="0" smtClean="0">
                <a:latin typeface="Corbel" pitchFamily="34" charset="0"/>
              </a:rPr>
              <a:t>A</a:t>
            </a:r>
            <a:r>
              <a:rPr lang="en-US" sz="3600" b="1" dirty="0" smtClean="0">
                <a:solidFill>
                  <a:srgbClr val="FFFF00"/>
                </a:solidFill>
                <a:latin typeface="Corbel" pitchFamily="34" charset="0"/>
              </a:rPr>
              <a:t>A Strong, Robust, &amp; Equitable</a:t>
            </a:r>
            <a:br>
              <a:rPr lang="en-US" sz="3600" b="1" dirty="0" smtClean="0">
                <a:solidFill>
                  <a:srgbClr val="FFFF00"/>
                </a:solidFill>
                <a:latin typeface="Corbel" pitchFamily="34" charset="0"/>
              </a:rPr>
            </a:br>
            <a:r>
              <a:rPr lang="en-US" sz="3600" b="1" dirty="0" smtClean="0">
                <a:solidFill>
                  <a:srgbClr val="FFFF00"/>
                </a:solidFill>
                <a:latin typeface="Corbel" pitchFamily="34" charset="0"/>
              </a:rPr>
              <a:t>Public Sector </a:t>
            </a:r>
            <a:endParaRPr lang="en-US" sz="3600" b="1" dirty="0">
              <a:latin typeface="Corbel" pitchFamily="34" charset="0"/>
            </a:endParaRPr>
          </a:p>
        </p:txBody>
      </p:sp>
      <p:pic>
        <p:nvPicPr>
          <p:cNvPr id="8" name="Content Placeholder 7" descr="money in the park.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0" y="1676753"/>
            <a:ext cx="9144000" cy="5028847"/>
          </a:xfrm>
        </p:spPr>
      </p:pic>
    </p:spTree>
    <p:extLst>
      <p:ext uri="{BB962C8B-B14F-4D97-AF65-F5344CB8AC3E}">
        <p14:creationId xmlns:p14="http://schemas.microsoft.com/office/powerpoint/2010/main" val="428745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2.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3" descr="2008-08-07.gif"/>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2400" y="762000"/>
            <a:ext cx="8737600" cy="3276600"/>
          </a:xfrm>
          <a:prstGeom prst="rect">
            <a:avLst/>
          </a:prstGeom>
          <a:ln w="57150" cmpd="sng">
            <a:solidFill>
              <a:schemeClr val="tx2"/>
            </a:solidFill>
          </a:ln>
        </p:spPr>
      </p:pic>
    </p:spTree>
    <p:extLst>
      <p:ext uri="{BB962C8B-B14F-4D97-AF65-F5344CB8AC3E}">
        <p14:creationId xmlns:p14="http://schemas.microsoft.com/office/powerpoint/2010/main" val="2128117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elfare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388" y="0"/>
            <a:ext cx="9176774" cy="6858000"/>
          </a:xfrm>
          <a:prstGeom prst="rect">
            <a:avLst/>
          </a:prstGeom>
        </p:spPr>
      </p:pic>
    </p:spTree>
    <p:extLst>
      <p:ext uri="{BB962C8B-B14F-4D97-AF65-F5344CB8AC3E}">
        <p14:creationId xmlns:p14="http://schemas.microsoft.com/office/powerpoint/2010/main" val="112743651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00600" y="3276600"/>
            <a:ext cx="4343400" cy="3581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953000" y="3505200"/>
            <a:ext cx="4343400" cy="3170099"/>
          </a:xfrm>
          <a:prstGeom prst="rect">
            <a:avLst/>
          </a:prstGeom>
          <a:noFill/>
        </p:spPr>
        <p:txBody>
          <a:bodyPr wrap="square" rtlCol="0">
            <a:spAutoFit/>
          </a:bodyPr>
          <a:lstStyle/>
          <a:p>
            <a:r>
              <a:rPr lang="en-US" sz="4000" dirty="0" smtClean="0"/>
              <a:t>So how do we change the conversation about Race and the Role of Government?</a:t>
            </a:r>
            <a:endParaRPr lang="en-US" sz="4000" dirty="0"/>
          </a:p>
        </p:txBody>
      </p:sp>
      <p:pic>
        <p:nvPicPr>
          <p:cNvPr id="204802" name="Picture 2" descr="http://graphics8.nytimes.com/images/2009/09/09/theater/Mamet600.jpg"/>
          <p:cNvPicPr>
            <a:picLocks noChangeAspect="1" noChangeArrowheads="1"/>
          </p:cNvPicPr>
          <p:nvPr/>
        </p:nvPicPr>
        <p:blipFill>
          <a:blip r:embed="rId3" cstate="print"/>
          <a:srcRect/>
          <a:stretch>
            <a:fillRect/>
          </a:stretch>
        </p:blipFill>
        <p:spPr bwMode="auto">
          <a:xfrm>
            <a:off x="0" y="0"/>
            <a:ext cx="4800600" cy="3288412"/>
          </a:xfrm>
          <a:prstGeom prst="rect">
            <a:avLst/>
          </a:prstGeom>
          <a:noFill/>
        </p:spPr>
      </p:pic>
      <p:sp>
        <p:nvSpPr>
          <p:cNvPr id="6" name="TextBox 5"/>
          <p:cNvSpPr txBox="1"/>
          <p:nvPr/>
        </p:nvSpPr>
        <p:spPr>
          <a:xfrm>
            <a:off x="3048000" y="3429000"/>
            <a:ext cx="1595309" cy="307777"/>
          </a:xfrm>
          <a:prstGeom prst="rect">
            <a:avLst/>
          </a:prstGeom>
          <a:noFill/>
        </p:spPr>
        <p:txBody>
          <a:bodyPr wrap="none" rtlCol="0">
            <a:spAutoFit/>
          </a:bodyPr>
          <a:lstStyle/>
          <a:p>
            <a:r>
              <a:rPr lang="en-US" sz="1400" dirty="0" smtClean="0">
                <a:solidFill>
                  <a:schemeClr val="bg1"/>
                </a:solidFill>
                <a:latin typeface="Calibri" pitchFamily="34" charset="0"/>
              </a:rPr>
              <a:t>Thomas Fuchs, NYT</a:t>
            </a:r>
            <a:endParaRPr lang="en-US" sz="1400" dirty="0">
              <a:solidFill>
                <a:schemeClr val="bg1"/>
              </a:solidFill>
              <a:latin typeface="Calibri" pitchFamily="34" charset="0"/>
            </a:endParaRPr>
          </a:p>
        </p:txBody>
      </p:sp>
    </p:spTree>
    <p:extLst>
      <p:ext uri="{BB962C8B-B14F-4D97-AF65-F5344CB8AC3E}">
        <p14:creationId xmlns:p14="http://schemas.microsoft.com/office/powerpoint/2010/main" val="112743651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998040"/>
            <a:ext cx="4495800" cy="5859960"/>
          </a:xfrm>
          <a:prstGeom prst="rect">
            <a:avLst/>
          </a:prstGeom>
          <a:solidFill>
            <a:schemeClr val="tx1">
              <a:lumMod val="85000"/>
              <a:lumOff val="15000"/>
            </a:schemeClr>
          </a:solidFill>
          <a:ln w="9525">
            <a:noFill/>
            <a:miter lim="800000"/>
            <a:headEnd/>
            <a:tailEnd/>
          </a:ln>
        </p:spPr>
        <p:txBody>
          <a:bodyPr/>
          <a:lstStyle/>
          <a:p>
            <a:pPr marL="404813" indent="-284163" eaLnBrk="0" hangingPunct="0">
              <a:spcBef>
                <a:spcPct val="15000"/>
              </a:spcBef>
              <a:spcAft>
                <a:spcPct val="15000"/>
              </a:spcAft>
              <a:buClr>
                <a:srgbClr val="FFFF00"/>
              </a:buClr>
              <a:defRPr/>
            </a:pPr>
            <a:endParaRPr lang="en-US" sz="1200" dirty="0">
              <a:solidFill>
                <a:srgbClr val="FFFF00"/>
              </a:solidFill>
              <a:cs typeface="Arial" charset="0"/>
            </a:endParaRPr>
          </a:p>
          <a:p>
            <a:pPr marL="404813" indent="-284163" eaLnBrk="0" hangingPunct="0">
              <a:spcBef>
                <a:spcPct val="15000"/>
              </a:spcBef>
              <a:spcAft>
                <a:spcPct val="15000"/>
              </a:spcAft>
              <a:buClr>
                <a:srgbClr val="FFFF00"/>
              </a:buClr>
              <a:defRPr/>
            </a:pPr>
            <a:r>
              <a:rPr lang="en-US" sz="2800" b="1" dirty="0" smtClean="0">
                <a:solidFill>
                  <a:srgbClr val="FFFF00"/>
                </a:solidFill>
              </a:rPr>
              <a:t>A Role for Government:</a:t>
            </a:r>
            <a:endParaRPr lang="en-US" sz="2800" dirty="0">
              <a:solidFill>
                <a:srgbClr val="FFFFFF"/>
              </a:solidFill>
            </a:endParaRPr>
          </a:p>
          <a:p>
            <a:pPr marL="404813" lvl="0" indent="-284163" eaLnBrk="0" hangingPunct="0">
              <a:spcBef>
                <a:spcPct val="15000"/>
              </a:spcBef>
              <a:spcAft>
                <a:spcPct val="15000"/>
              </a:spcAft>
              <a:buClr>
                <a:srgbClr val="FFFF00"/>
              </a:buClr>
              <a:buFontTx/>
              <a:buChar char="•"/>
              <a:defRPr/>
            </a:pPr>
            <a:r>
              <a:rPr lang="en-US" sz="3200" dirty="0" smtClean="0">
                <a:solidFill>
                  <a:schemeClr val="bg1"/>
                </a:solidFill>
                <a:cs typeface="Times New Roman" pitchFamily="18" charset="0"/>
              </a:rPr>
              <a:t>Individual character/luck determines outcomes</a:t>
            </a:r>
          </a:p>
          <a:p>
            <a:pPr marL="404813" lvl="0" indent="-284163" eaLnBrk="0" hangingPunct="0">
              <a:spcBef>
                <a:spcPct val="15000"/>
              </a:spcBef>
              <a:spcAft>
                <a:spcPct val="15000"/>
              </a:spcAft>
              <a:buClr>
                <a:srgbClr val="FFFF00"/>
              </a:buClr>
              <a:buFontTx/>
              <a:buChar char="•"/>
              <a:defRPr/>
            </a:pPr>
            <a:r>
              <a:rPr lang="en-US" sz="3200" dirty="0" smtClean="0">
                <a:solidFill>
                  <a:schemeClr val="bg1"/>
                </a:solidFill>
                <a:cs typeface="Times New Roman" pitchFamily="18" charset="0"/>
              </a:rPr>
              <a:t>A natural economy </a:t>
            </a:r>
          </a:p>
          <a:p>
            <a:pPr marL="404813" lvl="0" indent="-284163" eaLnBrk="0" hangingPunct="0">
              <a:spcBef>
                <a:spcPct val="15000"/>
              </a:spcBef>
              <a:spcAft>
                <a:spcPct val="15000"/>
              </a:spcAft>
              <a:buClr>
                <a:srgbClr val="FFFF00"/>
              </a:buClr>
              <a:buFontTx/>
              <a:buChar char="•"/>
              <a:defRPr/>
            </a:pPr>
            <a:r>
              <a:rPr lang="en-US" sz="3200" dirty="0" smtClean="0">
                <a:solidFill>
                  <a:schemeClr val="bg1"/>
                </a:solidFill>
                <a:cs typeface="Times New Roman" pitchFamily="18" charset="0"/>
              </a:rPr>
              <a:t>Everyone competes for their own interests </a:t>
            </a:r>
          </a:p>
          <a:p>
            <a:pPr marL="404813" lvl="0" indent="-284163" eaLnBrk="0" hangingPunct="0">
              <a:spcBef>
                <a:spcPct val="15000"/>
              </a:spcBef>
              <a:spcAft>
                <a:spcPct val="15000"/>
              </a:spcAft>
              <a:buClr>
                <a:srgbClr val="FFFF00"/>
              </a:buClr>
              <a:buFontTx/>
              <a:buChar char="•"/>
              <a:defRPr/>
            </a:pPr>
            <a:r>
              <a:rPr lang="en-US" sz="3200" dirty="0" smtClean="0">
                <a:solidFill>
                  <a:schemeClr val="bg1"/>
                </a:solidFill>
                <a:cs typeface="Times New Roman" pitchFamily="18" charset="0"/>
              </a:rPr>
              <a:t>Not government’s role to guarantee equal outcomes</a:t>
            </a:r>
          </a:p>
          <a:p>
            <a:pPr marL="404813" lvl="0" indent="-284163" eaLnBrk="0" hangingPunct="0">
              <a:spcBef>
                <a:spcPct val="15000"/>
              </a:spcBef>
              <a:spcAft>
                <a:spcPct val="15000"/>
              </a:spcAft>
              <a:buClr>
                <a:srgbClr val="FFFF00"/>
              </a:buClr>
              <a:buFontTx/>
              <a:buChar char="•"/>
              <a:defRPr/>
            </a:pPr>
            <a:endParaRPr lang="en-US" sz="3200" dirty="0" smtClean="0">
              <a:solidFill>
                <a:schemeClr val="bg1"/>
              </a:solidFill>
              <a:cs typeface="Times New Roman" pitchFamily="18" charset="0"/>
            </a:endParaRPr>
          </a:p>
          <a:p>
            <a:pPr marL="120650" eaLnBrk="0" hangingPunct="0">
              <a:spcBef>
                <a:spcPct val="15000"/>
              </a:spcBef>
              <a:spcAft>
                <a:spcPct val="15000"/>
              </a:spcAft>
              <a:buClr>
                <a:srgbClr val="FFFF00"/>
              </a:buClr>
              <a:defRPr/>
            </a:pPr>
            <a:endParaRPr lang="en-US" sz="3000" dirty="0">
              <a:solidFill>
                <a:srgbClr val="FFFFFF"/>
              </a:solidFill>
              <a:cs typeface="Arial" charset="0"/>
            </a:endParaRPr>
          </a:p>
          <a:p>
            <a:pPr marL="404813" indent="-284163" eaLnBrk="0" hangingPunct="0">
              <a:spcBef>
                <a:spcPct val="15000"/>
              </a:spcBef>
              <a:spcAft>
                <a:spcPct val="15000"/>
              </a:spcAft>
              <a:buClr>
                <a:srgbClr val="FFFF00"/>
              </a:buClr>
              <a:buFontTx/>
              <a:buChar char="•"/>
              <a:defRPr/>
            </a:pPr>
            <a:endParaRPr lang="en-US" sz="2400" dirty="0">
              <a:solidFill>
                <a:srgbClr val="FFFFFF"/>
              </a:solidFill>
              <a:cs typeface="Arial" charset="0"/>
            </a:endParaRPr>
          </a:p>
        </p:txBody>
      </p:sp>
      <p:sp>
        <p:nvSpPr>
          <p:cNvPr id="7" name="Rectangle 3"/>
          <p:cNvSpPr>
            <a:spLocks noGrp="1" noChangeArrowheads="1"/>
          </p:cNvSpPr>
          <p:nvPr>
            <p:ph idx="1"/>
          </p:nvPr>
        </p:nvSpPr>
        <p:spPr>
          <a:xfrm>
            <a:off x="4495800" y="998040"/>
            <a:ext cx="4648200" cy="5859960"/>
          </a:xfrm>
        </p:spPr>
        <p:txBody>
          <a:bodyPr/>
          <a:lstStyle/>
          <a:p>
            <a:pPr marL="284163" indent="-284163">
              <a:spcBef>
                <a:spcPct val="15000"/>
              </a:spcBef>
              <a:spcAft>
                <a:spcPct val="15000"/>
              </a:spcAft>
              <a:buClr>
                <a:srgbClr val="FFFF00"/>
              </a:buClr>
              <a:buFontTx/>
              <a:buNone/>
            </a:pPr>
            <a:endParaRPr lang="en-US" sz="1200" b="1" dirty="0" smtClean="0">
              <a:solidFill>
                <a:srgbClr val="FFFF00"/>
              </a:solidFill>
              <a:latin typeface="Corbel" pitchFamily="34" charset="0"/>
            </a:endParaRPr>
          </a:p>
          <a:p>
            <a:pPr marL="284163" indent="-284163">
              <a:spcBef>
                <a:spcPct val="15000"/>
              </a:spcBef>
              <a:spcAft>
                <a:spcPct val="15000"/>
              </a:spcAft>
              <a:buClr>
                <a:srgbClr val="FFFF00"/>
              </a:buClr>
              <a:buFontTx/>
              <a:buNone/>
            </a:pPr>
            <a:r>
              <a:rPr lang="en-US" sz="2800" b="1" dirty="0" smtClean="0">
                <a:solidFill>
                  <a:srgbClr val="FFFF00"/>
                </a:solidFill>
                <a:latin typeface="Corbel" pitchFamily="34" charset="0"/>
              </a:rPr>
              <a:t>The Role of Race: </a:t>
            </a:r>
          </a:p>
          <a:p>
            <a:pPr marL="284163" indent="-284163">
              <a:spcBef>
                <a:spcPct val="15000"/>
              </a:spcBef>
              <a:spcAft>
                <a:spcPct val="15000"/>
              </a:spcAft>
              <a:buClr>
                <a:srgbClr val="FFFF00"/>
              </a:buClr>
            </a:pPr>
            <a:r>
              <a:rPr lang="en-US" dirty="0" smtClean="0">
                <a:solidFill>
                  <a:schemeClr val="bg1"/>
                </a:solidFill>
                <a:latin typeface="Corbel" pitchFamily="34" charset="0"/>
              </a:rPr>
              <a:t>Disparities are caused by culture/behavior </a:t>
            </a:r>
          </a:p>
          <a:p>
            <a:pPr marL="284163" indent="-284163">
              <a:spcBef>
                <a:spcPct val="15000"/>
              </a:spcBef>
              <a:spcAft>
                <a:spcPct val="15000"/>
              </a:spcAft>
              <a:buClr>
                <a:srgbClr val="FFFF00"/>
              </a:buClr>
            </a:pPr>
            <a:r>
              <a:rPr lang="en-US" dirty="0" smtClean="0">
                <a:solidFill>
                  <a:schemeClr val="bg1"/>
                </a:solidFill>
                <a:latin typeface="Corbel" pitchFamily="34" charset="0"/>
              </a:rPr>
              <a:t>Disparities are natural and/or inevitable </a:t>
            </a:r>
          </a:p>
          <a:p>
            <a:pPr marL="284163" indent="-284163">
              <a:spcBef>
                <a:spcPct val="15000"/>
              </a:spcBef>
              <a:spcAft>
                <a:spcPct val="15000"/>
              </a:spcAft>
              <a:buClr>
                <a:srgbClr val="FFFF00"/>
              </a:buClr>
            </a:pPr>
            <a:r>
              <a:rPr lang="en-US" dirty="0" smtClean="0">
                <a:solidFill>
                  <a:schemeClr val="bg1"/>
                </a:solidFill>
                <a:latin typeface="Corbel" pitchFamily="34" charset="0"/>
              </a:rPr>
              <a:t>Us versus Them </a:t>
            </a:r>
          </a:p>
          <a:p>
            <a:pPr marL="284163" indent="-284163">
              <a:spcBef>
                <a:spcPct val="15000"/>
              </a:spcBef>
              <a:spcAft>
                <a:spcPct val="15000"/>
              </a:spcAft>
              <a:buClr>
                <a:srgbClr val="FFFF00"/>
              </a:buClr>
            </a:pPr>
            <a:r>
              <a:rPr lang="en-US" dirty="0" smtClean="0">
                <a:solidFill>
                  <a:schemeClr val="bg1"/>
                </a:solidFill>
                <a:latin typeface="Corbel" pitchFamily="34" charset="0"/>
              </a:rPr>
              <a:t>Dependency on government creates inequities . . .</a:t>
            </a:r>
            <a:endParaRPr lang="en-US" dirty="0">
              <a:solidFill>
                <a:schemeClr val="bg1"/>
              </a:solidFill>
              <a:latin typeface="Corbel" pitchFamily="34" charset="0"/>
            </a:endParaRPr>
          </a:p>
          <a:p>
            <a:pPr marL="284163" indent="-284163">
              <a:spcBef>
                <a:spcPct val="15000"/>
              </a:spcBef>
              <a:spcAft>
                <a:spcPct val="15000"/>
              </a:spcAft>
              <a:buClr>
                <a:srgbClr val="FFFF00"/>
              </a:buClr>
            </a:pPr>
            <a:endParaRPr lang="en-US" sz="3000" dirty="0" smtClean="0">
              <a:solidFill>
                <a:schemeClr val="bg1"/>
              </a:solidFill>
              <a:latin typeface="Corbel" pitchFamily="34" charset="0"/>
            </a:endParaRPr>
          </a:p>
          <a:p>
            <a:pPr marL="284163" indent="-284163">
              <a:spcBef>
                <a:spcPct val="15000"/>
              </a:spcBef>
              <a:spcAft>
                <a:spcPct val="15000"/>
              </a:spcAft>
              <a:buClr>
                <a:srgbClr val="FFFF00"/>
              </a:buClr>
            </a:pPr>
            <a:endParaRPr lang="en-US" sz="3000" dirty="0" smtClean="0">
              <a:solidFill>
                <a:schemeClr val="bg1"/>
              </a:solidFill>
              <a:latin typeface="Corbel" pitchFamily="34" charset="0"/>
            </a:endParaRPr>
          </a:p>
          <a:p>
            <a:pPr marL="284163" indent="-284163">
              <a:spcBef>
                <a:spcPct val="15000"/>
              </a:spcBef>
              <a:spcAft>
                <a:spcPct val="15000"/>
              </a:spcAft>
              <a:buClr>
                <a:srgbClr val="FFFF00"/>
              </a:buClr>
            </a:pPr>
            <a:endParaRPr lang="en-US" sz="2400" dirty="0" smtClean="0">
              <a:solidFill>
                <a:schemeClr val="bg1"/>
              </a:solidFill>
              <a:latin typeface="Corbel" pitchFamily="34" charset="0"/>
            </a:endParaRPr>
          </a:p>
          <a:p>
            <a:pPr marL="284163" indent="-284163">
              <a:spcBef>
                <a:spcPct val="15000"/>
              </a:spcBef>
              <a:spcAft>
                <a:spcPct val="15000"/>
              </a:spcAft>
              <a:buClr>
                <a:srgbClr val="FFFF00"/>
              </a:buClr>
              <a:buFontTx/>
              <a:buNone/>
            </a:pPr>
            <a:endParaRPr lang="en-US" sz="3000" dirty="0" smtClean="0">
              <a:solidFill>
                <a:schemeClr val="bg1"/>
              </a:solidFill>
              <a:latin typeface="Corbel" pitchFamily="34" charset="0"/>
            </a:endParaRPr>
          </a:p>
        </p:txBody>
      </p:sp>
      <p:sp>
        <p:nvSpPr>
          <p:cNvPr id="2" name="TextBox 1"/>
          <p:cNvSpPr txBox="1"/>
          <p:nvPr/>
        </p:nvSpPr>
        <p:spPr>
          <a:xfrm>
            <a:off x="533400" y="228599"/>
            <a:ext cx="8153400" cy="769441"/>
          </a:xfrm>
          <a:prstGeom prst="rect">
            <a:avLst/>
          </a:prstGeom>
          <a:noFill/>
        </p:spPr>
        <p:txBody>
          <a:bodyPr wrap="square" rtlCol="0">
            <a:spAutoFit/>
          </a:bodyPr>
          <a:lstStyle/>
          <a:p>
            <a:pPr algn="ctr"/>
            <a:r>
              <a:rPr lang="en-US" dirty="0" smtClean="0">
                <a:solidFill>
                  <a:srgbClr val="FFFF00"/>
                </a:solidFill>
              </a:rPr>
              <a:t>Parallel Challenges</a:t>
            </a:r>
            <a:endParaRPr lang="en-US" dirty="0">
              <a:solidFill>
                <a:srgbClr val="FFFF00"/>
              </a:solidFill>
            </a:endParaRPr>
          </a:p>
        </p:txBody>
      </p:sp>
    </p:spTree>
    <p:extLst>
      <p:ext uri="{BB962C8B-B14F-4D97-AF65-F5344CB8AC3E}">
        <p14:creationId xmlns:p14="http://schemas.microsoft.com/office/powerpoint/2010/main" val="89138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fade">
                                      <p:cBhvr>
                                        <p:cTn id="31" dur="1000"/>
                                        <p:tgtEl>
                                          <p:spTgt spid="6">
                                            <p:txEl>
                                              <p:pRg st="5" end="5"/>
                                            </p:txEl>
                                          </p:spTgt>
                                        </p:tgtEl>
                                      </p:cBhvr>
                                    </p:animEffect>
                                    <p:anim calcmode="lin" valueType="num">
                                      <p:cBhvr>
                                        <p:cTn id="3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fade">
                                      <p:cBhvr>
                                        <p:cTn id="38" dur="1000"/>
                                        <p:tgtEl>
                                          <p:spTgt spid="7">
                                            <p:txEl>
                                              <p:pRg st="5" end="5"/>
                                            </p:txEl>
                                          </p:spTgt>
                                        </p:tgtEl>
                                      </p:cBhvr>
                                    </p:animEffect>
                                    <p:anim calcmode="lin" valueType="num">
                                      <p:cBhvr>
                                        <p:cTn id="39"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52800" y="1981200"/>
            <a:ext cx="2590800" cy="830997"/>
          </a:xfrm>
          <a:prstGeom prst="rect">
            <a:avLst/>
          </a:prstGeom>
          <a:noFill/>
        </p:spPr>
        <p:txBody>
          <a:bodyPr wrap="square" rtlCol="0">
            <a:spAutoFit/>
          </a:bodyPr>
          <a:lstStyle/>
          <a:p>
            <a:pPr algn="ctr"/>
            <a:r>
              <a:rPr lang="en-US" sz="2400" dirty="0" smtClean="0"/>
              <a:t>How do we start talking differently? </a:t>
            </a:r>
            <a:endParaRPr lang="en-US" sz="2400"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
            <a:ext cx="9144000" cy="6858000"/>
          </a:xfrm>
          <a:prstGeom prst="rect">
            <a:avLst/>
          </a:prstGeom>
        </p:spPr>
      </p:pic>
    </p:spTree>
    <p:extLst>
      <p:ext uri="{BB962C8B-B14F-4D97-AF65-F5344CB8AC3E}">
        <p14:creationId xmlns:p14="http://schemas.microsoft.com/office/powerpoint/2010/main" val="303931999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2"/>
          <p:cNvSpPr>
            <a:spLocks noGrp="1" noChangeArrowheads="1"/>
          </p:cNvSpPr>
          <p:nvPr>
            <p:ph type="title" idx="4294967295"/>
          </p:nvPr>
        </p:nvSpPr>
        <p:spPr>
          <a:xfrm>
            <a:off x="0" y="0"/>
            <a:ext cx="9144000" cy="1219200"/>
          </a:xfrm>
          <a:solidFill>
            <a:srgbClr val="FFFF00"/>
          </a:solidFill>
        </p:spPr>
        <p:txBody>
          <a:bodyPr/>
          <a:lstStyle/>
          <a:p>
            <a:r>
              <a:rPr lang="en-US" sz="5400">
                <a:solidFill>
                  <a:schemeClr val="tx1"/>
                </a:solidFill>
                <a:latin typeface="Corbel" charset="0"/>
                <a:cs typeface="Arial" charset="0"/>
              </a:rPr>
              <a:t>Don</a:t>
            </a:r>
            <a:r>
              <a:rPr lang="ja-JP" altLang="en-US" sz="5400">
                <a:solidFill>
                  <a:schemeClr val="tx1"/>
                </a:solidFill>
                <a:latin typeface="Corbel" charset="0"/>
                <a:cs typeface="Arial" charset="0"/>
              </a:rPr>
              <a:t>’</a:t>
            </a:r>
            <a:r>
              <a:rPr lang="en-US" sz="5400">
                <a:solidFill>
                  <a:schemeClr val="tx1"/>
                </a:solidFill>
                <a:latin typeface="Corbel" charset="0"/>
                <a:cs typeface="Arial" charset="0"/>
              </a:rPr>
              <a:t>t </a:t>
            </a:r>
            <a:r>
              <a:rPr lang="ja-JP" altLang="en-US" sz="5400">
                <a:solidFill>
                  <a:schemeClr val="tx1"/>
                </a:solidFill>
                <a:latin typeface="Corbel" charset="0"/>
                <a:cs typeface="Arial" charset="0"/>
              </a:rPr>
              <a:t>“</a:t>
            </a:r>
            <a:r>
              <a:rPr lang="en-US" sz="5400">
                <a:solidFill>
                  <a:schemeClr val="tx1"/>
                </a:solidFill>
                <a:latin typeface="Corbel" charset="0"/>
                <a:cs typeface="Arial" charset="0"/>
              </a:rPr>
              <a:t>Otherize</a:t>
            </a:r>
            <a:r>
              <a:rPr lang="ja-JP" altLang="en-US" sz="5400">
                <a:solidFill>
                  <a:schemeClr val="tx1"/>
                </a:solidFill>
                <a:latin typeface="Corbel" charset="0"/>
                <a:cs typeface="Arial" charset="0"/>
              </a:rPr>
              <a:t>”</a:t>
            </a:r>
            <a:endParaRPr lang="en-US" sz="5400">
              <a:solidFill>
                <a:schemeClr val="tx1"/>
              </a:solidFill>
              <a:latin typeface="Corbel" charset="0"/>
              <a:cs typeface="Arial" charset="0"/>
            </a:endParaRPr>
          </a:p>
        </p:txBody>
      </p:sp>
      <p:pic>
        <p:nvPicPr>
          <p:cNvPr id="160771" name="Picture 4" descr="us and them.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914400" y="1524000"/>
            <a:ext cx="7239000" cy="49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864304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0" y="0"/>
            <a:ext cx="9144000" cy="1219200"/>
          </a:xfrm>
          <a:solidFill>
            <a:srgbClr val="FFFF00"/>
          </a:solidFill>
        </p:spPr>
        <p:txBody>
          <a:bodyPr/>
          <a:lstStyle/>
          <a:p>
            <a:r>
              <a:rPr lang="en-US" b="1" dirty="0" smtClean="0">
                <a:latin typeface="Corbel" pitchFamily="34" charset="0"/>
              </a:rPr>
              <a:t>Don’t “</a:t>
            </a:r>
            <a:r>
              <a:rPr lang="en-US" b="1" dirty="0" err="1" smtClean="0">
                <a:latin typeface="Corbel" pitchFamily="34" charset="0"/>
              </a:rPr>
              <a:t>Otherize</a:t>
            </a:r>
            <a:r>
              <a:rPr lang="en-US" b="1" dirty="0" smtClean="0">
                <a:latin typeface="Corbel" pitchFamily="34" charset="0"/>
              </a:rPr>
              <a:t>” : Poverty Example</a:t>
            </a:r>
          </a:p>
        </p:txBody>
      </p:sp>
      <p:sp useBgFill="1">
        <p:nvSpPr>
          <p:cNvPr id="161795" name="Rectangle 3"/>
          <p:cNvSpPr>
            <a:spLocks noGrp="1" noChangeArrowheads="1"/>
          </p:cNvSpPr>
          <p:nvPr>
            <p:ph type="body" idx="1"/>
          </p:nvPr>
        </p:nvSpPr>
        <p:spPr>
          <a:xfrm>
            <a:off x="533400" y="1493838"/>
            <a:ext cx="8153400" cy="4525962"/>
          </a:xfrm>
        </p:spPr>
        <p:txBody>
          <a:bodyPr/>
          <a:lstStyle/>
          <a:p>
            <a:pPr>
              <a:spcBef>
                <a:spcPts val="600"/>
              </a:spcBef>
              <a:spcAft>
                <a:spcPts val="600"/>
              </a:spcAft>
              <a:buClr>
                <a:srgbClr val="FFFF00"/>
              </a:buClr>
            </a:pPr>
            <a:r>
              <a:rPr lang="en-US" sz="2800" smtClean="0">
                <a:solidFill>
                  <a:schemeClr val="bg1"/>
                </a:solidFill>
                <a:latin typeface="Calibri" pitchFamily="34" charset="0"/>
              </a:rPr>
              <a:t>Avoid Talking about “the poor” in ways that sets them apart as “not like the rest of us” . . .</a:t>
            </a:r>
          </a:p>
          <a:p>
            <a:pPr>
              <a:spcBef>
                <a:spcPts val="600"/>
              </a:spcBef>
              <a:spcAft>
                <a:spcPts val="600"/>
              </a:spcAft>
              <a:buClr>
                <a:srgbClr val="FFFF00"/>
              </a:buClr>
            </a:pPr>
            <a:r>
              <a:rPr lang="en-US" sz="2800" smtClean="0">
                <a:solidFill>
                  <a:schemeClr val="bg1"/>
                </a:solidFill>
                <a:latin typeface="Calibri" pitchFamily="34" charset="0"/>
              </a:rPr>
              <a:t>Avoid the three P’s—poverty as poison, plague, or paradox—and similar distancing language</a:t>
            </a:r>
          </a:p>
          <a:p>
            <a:pPr>
              <a:spcBef>
                <a:spcPts val="600"/>
              </a:spcBef>
              <a:spcAft>
                <a:spcPts val="600"/>
              </a:spcAft>
              <a:buClr>
                <a:srgbClr val="FFFF00"/>
              </a:buClr>
            </a:pPr>
            <a:r>
              <a:rPr lang="en-US" sz="2800" smtClean="0">
                <a:solidFill>
                  <a:schemeClr val="bg1"/>
                </a:solidFill>
                <a:latin typeface="Calibri" pitchFamily="34" charset="0"/>
              </a:rPr>
              <a:t>Avoid language that suggests “the poor” are categorically distinct from groups like the “working class” or “middle class”</a:t>
            </a:r>
          </a:p>
          <a:p>
            <a:pPr>
              <a:spcBef>
                <a:spcPts val="600"/>
              </a:spcBef>
              <a:spcAft>
                <a:spcPts val="600"/>
              </a:spcAft>
              <a:buClr>
                <a:srgbClr val="FFFF00"/>
              </a:buClr>
            </a:pPr>
            <a:r>
              <a:rPr lang="en-US" sz="2800" smtClean="0">
                <a:solidFill>
                  <a:schemeClr val="bg1"/>
                </a:solidFill>
                <a:latin typeface="Calibri" pitchFamily="34" charset="0"/>
              </a:rPr>
              <a:t>Avoid language that implies a Sharp Break in the Prevalence of Economic Hardship at the Federal Poverty Line</a:t>
            </a:r>
          </a:p>
          <a:p>
            <a:pPr algn="r">
              <a:spcBef>
                <a:spcPts val="600"/>
              </a:spcBef>
              <a:spcAft>
                <a:spcPts val="600"/>
              </a:spcAft>
              <a:buClr>
                <a:srgbClr val="FFFF00"/>
              </a:buClr>
              <a:buFontTx/>
              <a:buNone/>
            </a:pPr>
            <a:r>
              <a:rPr lang="en-US" sz="2000" i="1" smtClean="0">
                <a:solidFill>
                  <a:schemeClr val="bg1"/>
                </a:solidFill>
                <a:latin typeface="Calibri" pitchFamily="34" charset="0"/>
              </a:rPr>
              <a:t>Adapted from remarks by Shawn Fremstad</a:t>
            </a:r>
          </a:p>
          <a:p>
            <a:pPr>
              <a:spcBef>
                <a:spcPts val="600"/>
              </a:spcBef>
              <a:spcAft>
                <a:spcPts val="600"/>
              </a:spcAft>
              <a:buClr>
                <a:srgbClr val="FFFF00"/>
              </a:buClr>
            </a:pPr>
            <a:endParaRPr lang="en-US" sz="2800" smtClean="0">
              <a:solidFill>
                <a:schemeClr val="bg1"/>
              </a:solidFill>
              <a:latin typeface="Calibri" pitchFamily="34" charset="0"/>
            </a:endParaRPr>
          </a:p>
        </p:txBody>
      </p:sp>
    </p:spTree>
    <p:extLst>
      <p:ext uri="{BB962C8B-B14F-4D97-AF65-F5344CB8AC3E}">
        <p14:creationId xmlns:p14="http://schemas.microsoft.com/office/powerpoint/2010/main" val="1204777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602" t="8674" r="5249" b="9421"/>
          <a:stretch/>
        </p:blipFill>
        <p:spPr bwMode="auto">
          <a:xfrm>
            <a:off x="1862537" y="152400"/>
            <a:ext cx="5376463" cy="639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96887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0"/>
            <a:ext cx="9144000" cy="1371600"/>
          </a:xfrm>
          <a:noFill/>
        </p:spPr>
        <p:txBody>
          <a:bodyPr/>
          <a:lstStyle/>
          <a:p>
            <a:r>
              <a:rPr lang="en-US" sz="4800" b="1" smtClean="0">
                <a:solidFill>
                  <a:srgbClr val="FFFF00"/>
                </a:solidFill>
                <a:latin typeface="Corbel" pitchFamily="34" charset="0"/>
              </a:rPr>
              <a:t>Separate Fates: </a:t>
            </a:r>
            <a:r>
              <a:rPr lang="en-US" sz="4800" b="1" smtClean="0">
                <a:solidFill>
                  <a:schemeClr val="bg1"/>
                </a:solidFill>
                <a:latin typeface="Corbel" pitchFamily="34" charset="0"/>
              </a:rPr>
              <a:t>Consequences</a:t>
            </a:r>
          </a:p>
        </p:txBody>
      </p:sp>
      <p:sp useBgFill="1">
        <p:nvSpPr>
          <p:cNvPr id="45059" name="Rectangle 3"/>
          <p:cNvSpPr>
            <a:spLocks noGrp="1" noChangeArrowheads="1"/>
          </p:cNvSpPr>
          <p:nvPr>
            <p:ph type="body" idx="1"/>
          </p:nvPr>
        </p:nvSpPr>
        <p:spPr>
          <a:xfrm>
            <a:off x="762000" y="1295400"/>
            <a:ext cx="7696200" cy="5257800"/>
          </a:xfrm>
        </p:spPr>
        <p:txBody>
          <a:bodyPr/>
          <a:lstStyle/>
          <a:p>
            <a:pPr>
              <a:spcBef>
                <a:spcPts val="600"/>
              </a:spcBef>
              <a:spcAft>
                <a:spcPts val="600"/>
              </a:spcAft>
            </a:pPr>
            <a:r>
              <a:rPr lang="en-US" sz="2800" dirty="0" smtClean="0">
                <a:solidFill>
                  <a:schemeClr val="bg1"/>
                </a:solidFill>
                <a:latin typeface="Calibri" pitchFamily="34" charset="0"/>
              </a:rPr>
              <a:t>By characterizing communities of color as the </a:t>
            </a:r>
            <a:r>
              <a:rPr lang="en-US" sz="2800" dirty="0" smtClean="0">
                <a:solidFill>
                  <a:srgbClr val="FFFF00"/>
                </a:solidFill>
                <a:latin typeface="Calibri" pitchFamily="34" charset="0"/>
              </a:rPr>
              <a:t>“other” </a:t>
            </a:r>
            <a:r>
              <a:rPr lang="en-US" sz="2800" dirty="0" smtClean="0">
                <a:solidFill>
                  <a:schemeClr val="bg1"/>
                </a:solidFill>
                <a:latin typeface="Calibri" pitchFamily="34" charset="0"/>
              </a:rPr>
              <a:t>and therefore, by definition, out of the system.</a:t>
            </a:r>
          </a:p>
          <a:p>
            <a:pPr>
              <a:spcBef>
                <a:spcPts val="600"/>
              </a:spcBef>
              <a:spcAft>
                <a:spcPts val="600"/>
              </a:spcAft>
            </a:pPr>
            <a:r>
              <a:rPr lang="en-US" sz="2800" dirty="0" smtClean="0">
                <a:solidFill>
                  <a:schemeClr val="bg1"/>
                </a:solidFill>
                <a:latin typeface="Calibri" pitchFamily="34" charset="0"/>
              </a:rPr>
              <a:t>Allows people to place the </a:t>
            </a:r>
            <a:r>
              <a:rPr lang="en-US" sz="2800" dirty="0" smtClean="0">
                <a:solidFill>
                  <a:srgbClr val="FFFF00"/>
                </a:solidFill>
                <a:latin typeface="Calibri" pitchFamily="34" charset="0"/>
              </a:rPr>
              <a:t>concerns of communities of color “over there”</a:t>
            </a:r>
            <a:r>
              <a:rPr lang="en-US" sz="2800" dirty="0" smtClean="0">
                <a:solidFill>
                  <a:schemeClr val="bg1"/>
                </a:solidFill>
                <a:latin typeface="Calibri" pitchFamily="34" charset="0"/>
              </a:rPr>
              <a:t> and not connected to our entire community.</a:t>
            </a:r>
          </a:p>
          <a:p>
            <a:pPr>
              <a:spcBef>
                <a:spcPts val="600"/>
              </a:spcBef>
              <a:spcAft>
                <a:spcPts val="600"/>
              </a:spcAft>
            </a:pPr>
            <a:r>
              <a:rPr lang="en-US" sz="2800" dirty="0" smtClean="0">
                <a:solidFill>
                  <a:schemeClr val="bg1"/>
                </a:solidFill>
                <a:latin typeface="Calibri" pitchFamily="34" charset="0"/>
              </a:rPr>
              <a:t>Makes it much </a:t>
            </a:r>
            <a:r>
              <a:rPr lang="en-US" sz="2800" dirty="0" smtClean="0">
                <a:solidFill>
                  <a:srgbClr val="FFFF00"/>
                </a:solidFill>
                <a:latin typeface="Calibri" pitchFamily="34" charset="0"/>
              </a:rPr>
              <a:t>harder to make the connection</a:t>
            </a:r>
            <a:r>
              <a:rPr lang="en-US" sz="2800" dirty="0" smtClean="0">
                <a:solidFill>
                  <a:schemeClr val="bg1"/>
                </a:solidFill>
                <a:latin typeface="Calibri" pitchFamily="34" charset="0"/>
              </a:rPr>
              <a:t> between opportunities and structural factors; and</a:t>
            </a:r>
          </a:p>
          <a:p>
            <a:pPr>
              <a:spcBef>
                <a:spcPts val="600"/>
              </a:spcBef>
              <a:spcAft>
                <a:spcPts val="600"/>
              </a:spcAft>
            </a:pPr>
            <a:r>
              <a:rPr lang="en-US" sz="2800" dirty="0" smtClean="0">
                <a:solidFill>
                  <a:schemeClr val="bg1"/>
                </a:solidFill>
                <a:latin typeface="Calibri" pitchFamily="34" charset="0"/>
              </a:rPr>
              <a:t>Allows people to see our government as benefitting </a:t>
            </a:r>
            <a:r>
              <a:rPr lang="en-US" sz="2800" dirty="0" smtClean="0">
                <a:solidFill>
                  <a:srgbClr val="FFFF00"/>
                </a:solidFill>
                <a:latin typeface="Calibri" pitchFamily="34" charset="0"/>
              </a:rPr>
              <a:t>‘other’</a:t>
            </a:r>
            <a:r>
              <a:rPr lang="en-US" sz="2800" dirty="0">
                <a:solidFill>
                  <a:schemeClr val="bg1"/>
                </a:solidFill>
                <a:latin typeface="Calibri" pitchFamily="34" charset="0"/>
              </a:rPr>
              <a:t> </a:t>
            </a:r>
            <a:r>
              <a:rPr lang="en-US" sz="2800" dirty="0" smtClean="0">
                <a:solidFill>
                  <a:schemeClr val="bg1"/>
                </a:solidFill>
                <a:latin typeface="Calibri" pitchFamily="34" charset="0"/>
              </a:rPr>
              <a:t>people and not all of </a:t>
            </a:r>
            <a:r>
              <a:rPr lang="en-US" sz="2800" dirty="0" smtClean="0">
                <a:solidFill>
                  <a:srgbClr val="FFFF00"/>
                </a:solidFill>
                <a:latin typeface="Calibri" pitchFamily="34" charset="0"/>
              </a:rPr>
              <a:t>‘us’</a:t>
            </a:r>
            <a:r>
              <a:rPr lang="en-US" sz="2800" dirty="0" smtClean="0">
                <a:solidFill>
                  <a:schemeClr val="bg1"/>
                </a:solidFill>
                <a:latin typeface="Calibri" pitchFamily="34" charset="0"/>
              </a:rPr>
              <a:t>. </a:t>
            </a:r>
          </a:p>
          <a:p>
            <a:pPr>
              <a:spcBef>
                <a:spcPts val="600"/>
              </a:spcBef>
              <a:spcAft>
                <a:spcPts val="600"/>
              </a:spcAft>
            </a:pPr>
            <a:endParaRPr lang="en-US" sz="2800" dirty="0" smtClean="0">
              <a:solidFill>
                <a:schemeClr val="bg1"/>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418"/>
            <a:ext cx="8077200" cy="6863418"/>
          </a:xfrm>
          <a:prstGeom prst="rect">
            <a:avLst/>
          </a:prstGeom>
          <a:noFill/>
        </p:spPr>
        <p:txBody>
          <a:bodyPr wrap="square" rtlCol="0">
            <a:spAutoFit/>
          </a:bodyPr>
          <a:lstStyle/>
          <a:p>
            <a:endParaRPr lang="en-US" sz="2800" dirty="0">
              <a:solidFill>
                <a:schemeClr val="bg1"/>
              </a:solidFill>
              <a:latin typeface="Calibri" pitchFamily="34" charset="0"/>
              <a:cs typeface="Calibri" pitchFamily="34" charset="0"/>
            </a:endParaRPr>
          </a:p>
          <a:p>
            <a:r>
              <a:rPr lang="en-US" sz="2800" dirty="0" smtClean="0">
                <a:solidFill>
                  <a:schemeClr val="bg1"/>
                </a:solidFill>
                <a:latin typeface="Calibri" pitchFamily="34" charset="0"/>
                <a:cs typeface="Calibri" pitchFamily="34" charset="0"/>
              </a:rPr>
              <a:t>“Winning </a:t>
            </a:r>
            <a:r>
              <a:rPr lang="en-US" sz="2800" dirty="0">
                <a:solidFill>
                  <a:schemeClr val="bg1"/>
                </a:solidFill>
                <a:latin typeface="Calibri" pitchFamily="34" charset="0"/>
                <a:cs typeface="Calibri" pitchFamily="34" charset="0"/>
              </a:rPr>
              <a:t>in the </a:t>
            </a:r>
            <a:r>
              <a:rPr lang="en-US" sz="2800" dirty="0">
                <a:solidFill>
                  <a:srgbClr val="FFFF00"/>
                </a:solidFill>
                <a:latin typeface="Calibri" pitchFamily="34" charset="0"/>
                <a:cs typeface="Calibri" pitchFamily="34" charset="0"/>
              </a:rPr>
              <a:t>long term,</a:t>
            </a:r>
            <a:r>
              <a:rPr lang="en-US" sz="2800" dirty="0">
                <a:solidFill>
                  <a:schemeClr val="bg1"/>
                </a:solidFill>
                <a:latin typeface="Calibri" pitchFamily="34" charset="0"/>
                <a:cs typeface="Calibri" pitchFamily="34" charset="0"/>
              </a:rPr>
              <a:t> though, requires getting people to </a:t>
            </a:r>
            <a:r>
              <a:rPr lang="en-US" sz="2800" dirty="0">
                <a:solidFill>
                  <a:srgbClr val="FFFF00"/>
                </a:solidFill>
                <a:latin typeface="Calibri" pitchFamily="34" charset="0"/>
                <a:cs typeface="Calibri" pitchFamily="34" charset="0"/>
              </a:rPr>
              <a:t>think of the "other" as being inside their circles.</a:t>
            </a:r>
            <a:r>
              <a:rPr lang="en-US" sz="2800" dirty="0">
                <a:solidFill>
                  <a:schemeClr val="bg1"/>
                </a:solidFill>
                <a:latin typeface="Calibri" pitchFamily="34" charset="0"/>
                <a:cs typeface="Calibri" pitchFamily="34" charset="0"/>
              </a:rPr>
              <a:t> That is entirely possible to do, as the abolition, civil rights, feminist, sexual liberation and many other movements have proven. But it takes a complement of cultural interventions alongside the political ones, advanced over five, 10, even 30 years. The cultural project has to </a:t>
            </a:r>
            <a:r>
              <a:rPr lang="en-US" sz="2800" dirty="0">
                <a:solidFill>
                  <a:srgbClr val="FFFF00"/>
                </a:solidFill>
                <a:latin typeface="Calibri" pitchFamily="34" charset="0"/>
                <a:cs typeface="Calibri" pitchFamily="34" charset="0"/>
              </a:rPr>
              <a:t>establish the stories, images, and archetypes that prime a person to expand rather than shrink the circle of concern. </a:t>
            </a:r>
            <a:r>
              <a:rPr lang="en-US" sz="2800" dirty="0">
                <a:solidFill>
                  <a:schemeClr val="bg1"/>
                </a:solidFill>
                <a:latin typeface="Calibri" pitchFamily="34" charset="0"/>
                <a:cs typeface="Calibri" pitchFamily="34" charset="0"/>
              </a:rPr>
              <a:t>That project requires us to deal with how race is lived in America, not just how it is legislated. </a:t>
            </a:r>
            <a:r>
              <a:rPr lang="en-US" sz="2800" dirty="0">
                <a:solidFill>
                  <a:srgbClr val="FFFF00"/>
                </a:solidFill>
                <a:latin typeface="Calibri" pitchFamily="34" charset="0"/>
                <a:cs typeface="Calibri" pitchFamily="34" charset="0"/>
              </a:rPr>
              <a:t>How do we widen the circle of concern? Foster interdependence – a shared fate</a:t>
            </a:r>
            <a:r>
              <a:rPr lang="en-US" sz="2800" dirty="0" smtClean="0">
                <a:solidFill>
                  <a:srgbClr val="FFFF00"/>
                </a:solidFill>
                <a:latin typeface="Calibri" pitchFamily="34" charset="0"/>
                <a:cs typeface="Calibri" pitchFamily="34" charset="0"/>
              </a:rPr>
              <a:t>?”</a:t>
            </a:r>
          </a:p>
          <a:p>
            <a:endParaRPr lang="en-US" sz="2400" dirty="0">
              <a:solidFill>
                <a:schemeClr val="bg1"/>
              </a:solidFill>
              <a:latin typeface="Calibri" pitchFamily="34" charset="0"/>
              <a:cs typeface="Calibri" pitchFamily="34" charset="0"/>
            </a:endParaRPr>
          </a:p>
          <a:p>
            <a:pPr algn="r"/>
            <a:r>
              <a:rPr lang="en-US" sz="2400" dirty="0" smtClean="0">
                <a:solidFill>
                  <a:schemeClr val="bg1"/>
                </a:solidFill>
                <a:latin typeface="Calibri" pitchFamily="34" charset="0"/>
                <a:cs typeface="Calibri" pitchFamily="34" charset="0"/>
              </a:rPr>
              <a:t>- </a:t>
            </a:r>
            <a:r>
              <a:rPr lang="en-US" sz="2400" dirty="0" err="1" smtClean="0">
                <a:solidFill>
                  <a:schemeClr val="bg1"/>
                </a:solidFill>
                <a:latin typeface="Calibri" pitchFamily="34" charset="0"/>
                <a:cs typeface="Calibri" pitchFamily="34" charset="0"/>
              </a:rPr>
              <a:t>Rinku</a:t>
            </a:r>
            <a:r>
              <a:rPr lang="en-US" sz="2400" dirty="0" smtClean="0">
                <a:solidFill>
                  <a:schemeClr val="bg1"/>
                </a:solidFill>
                <a:latin typeface="Calibri" pitchFamily="34" charset="0"/>
                <a:cs typeface="Calibri" pitchFamily="34" charset="0"/>
              </a:rPr>
              <a:t> </a:t>
            </a:r>
            <a:r>
              <a:rPr lang="en-US" sz="2400" dirty="0" err="1" smtClean="0">
                <a:solidFill>
                  <a:schemeClr val="bg1"/>
                </a:solidFill>
                <a:latin typeface="Calibri" pitchFamily="34" charset="0"/>
                <a:cs typeface="Calibri" pitchFamily="34" charset="0"/>
              </a:rPr>
              <a:t>Sen</a:t>
            </a:r>
            <a:r>
              <a:rPr lang="en-US" sz="2400" dirty="0" smtClean="0">
                <a:solidFill>
                  <a:schemeClr val="bg1"/>
                </a:solidFill>
                <a:latin typeface="Calibri" pitchFamily="34" charset="0"/>
                <a:cs typeface="Calibri" pitchFamily="34" charset="0"/>
              </a:rPr>
              <a:t>, Applied Research Center</a:t>
            </a:r>
            <a:endParaRPr lang="en-US" sz="24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39824174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9144000" cy="1371600"/>
          </a:xfrm>
          <a:noFill/>
        </p:spPr>
        <p:txBody>
          <a:bodyPr/>
          <a:lstStyle/>
          <a:p>
            <a:r>
              <a:rPr lang="en-US" sz="5400" b="1" dirty="0" smtClean="0">
                <a:solidFill>
                  <a:srgbClr val="FFFF00"/>
                </a:solidFill>
                <a:latin typeface="Corbel" pitchFamily="34" charset="0"/>
              </a:rPr>
              <a:t>Fairness Between </a:t>
            </a:r>
            <a:r>
              <a:rPr lang="en-US" sz="5400" b="1" dirty="0" smtClean="0">
                <a:solidFill>
                  <a:schemeClr val="bg1"/>
                </a:solidFill>
                <a:latin typeface="Corbel" pitchFamily="34" charset="0"/>
              </a:rPr>
              <a:t>Places</a:t>
            </a:r>
          </a:p>
        </p:txBody>
      </p:sp>
      <p:sp useBgFill="1">
        <p:nvSpPr>
          <p:cNvPr id="47107" name="Rectangle 3"/>
          <p:cNvSpPr>
            <a:spLocks noGrp="1" noChangeArrowheads="1"/>
          </p:cNvSpPr>
          <p:nvPr>
            <p:ph type="body" idx="1"/>
          </p:nvPr>
        </p:nvSpPr>
        <p:spPr>
          <a:xfrm>
            <a:off x="914400" y="1447800"/>
            <a:ext cx="7239000" cy="4800600"/>
          </a:xfrm>
        </p:spPr>
        <p:txBody>
          <a:bodyPr/>
          <a:lstStyle/>
          <a:p>
            <a:pPr>
              <a:spcBef>
                <a:spcPts val="600"/>
              </a:spcBef>
              <a:spcAft>
                <a:spcPts val="600"/>
              </a:spcAft>
            </a:pPr>
            <a:r>
              <a:rPr lang="en-US" sz="3600" dirty="0" smtClean="0">
                <a:solidFill>
                  <a:schemeClr val="bg1"/>
                </a:solidFill>
                <a:latin typeface="Calibri" pitchFamily="34" charset="0"/>
              </a:rPr>
              <a:t>situating the issue of fairness not in persons, but in </a:t>
            </a:r>
            <a:r>
              <a:rPr lang="en-US" sz="3600" dirty="0" smtClean="0">
                <a:solidFill>
                  <a:srgbClr val="FFFF00"/>
                </a:solidFill>
                <a:latin typeface="Calibri" pitchFamily="34" charset="0"/>
              </a:rPr>
              <a:t>places or systems</a:t>
            </a:r>
            <a:r>
              <a:rPr lang="en-US" sz="3600" dirty="0" smtClean="0">
                <a:solidFill>
                  <a:schemeClr val="bg1"/>
                </a:solidFill>
                <a:latin typeface="Calibri" pitchFamily="34" charset="0"/>
              </a:rPr>
              <a:t>, improves support for redistributive policy. </a:t>
            </a:r>
          </a:p>
          <a:p>
            <a:pPr>
              <a:spcBef>
                <a:spcPts val="600"/>
              </a:spcBef>
              <a:spcAft>
                <a:spcPts val="600"/>
              </a:spcAft>
            </a:pPr>
            <a:r>
              <a:rPr lang="en-US" sz="3600" dirty="0" smtClean="0">
                <a:solidFill>
                  <a:schemeClr val="bg1"/>
                </a:solidFill>
                <a:latin typeface="Calibri" pitchFamily="34" charset="0"/>
              </a:rPr>
              <a:t>imbued with </a:t>
            </a:r>
            <a:r>
              <a:rPr lang="en-US" sz="3600" dirty="0" smtClean="0">
                <a:solidFill>
                  <a:srgbClr val="FFFF00"/>
                </a:solidFill>
                <a:latin typeface="Calibri" pitchFamily="34" charset="0"/>
              </a:rPr>
              <a:t>systems thinking, structuralizes </a:t>
            </a:r>
            <a:r>
              <a:rPr lang="en-US" sz="3600" dirty="0" smtClean="0">
                <a:solidFill>
                  <a:schemeClr val="bg1"/>
                </a:solidFill>
                <a:latin typeface="Calibri" pitchFamily="34" charset="0"/>
              </a:rPr>
              <a:t>the issue of disparities.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employmen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92320" y="1981200"/>
            <a:ext cx="4551680" cy="3048000"/>
          </a:xfrm>
          <a:prstGeom prst="rect">
            <a:avLst/>
          </a:prstGeom>
        </p:spPr>
      </p:pic>
      <p:pic>
        <p:nvPicPr>
          <p:cNvPr id="4" name="Picture 3" descr="closed-out-of-business.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1905000"/>
            <a:ext cx="4152900" cy="3056144"/>
          </a:xfrm>
          <a:prstGeom prst="rect">
            <a:avLst/>
          </a:prstGeom>
        </p:spPr>
      </p:pic>
      <p:sp>
        <p:nvSpPr>
          <p:cNvPr id="5" name="TextBox 4"/>
          <p:cNvSpPr txBox="1"/>
          <p:nvPr/>
        </p:nvSpPr>
        <p:spPr>
          <a:xfrm>
            <a:off x="1752600" y="762000"/>
            <a:ext cx="5918845" cy="1107996"/>
          </a:xfrm>
          <a:prstGeom prst="rect">
            <a:avLst/>
          </a:prstGeom>
          <a:noFill/>
        </p:spPr>
        <p:txBody>
          <a:bodyPr wrap="none" rtlCol="0">
            <a:spAutoFit/>
          </a:bodyPr>
          <a:lstStyle/>
          <a:p>
            <a:r>
              <a:rPr lang="en-US" sz="6600" dirty="0" smtClean="0">
                <a:solidFill>
                  <a:srgbClr val="FFFF00"/>
                </a:solidFill>
              </a:rPr>
              <a:t>Places not Faces </a:t>
            </a:r>
            <a:endParaRPr lang="en-US" sz="6600" dirty="0">
              <a:solidFill>
                <a:srgbClr val="FFFF00"/>
              </a:solidFill>
            </a:endParaRPr>
          </a:p>
        </p:txBody>
      </p:sp>
    </p:spTree>
    <p:extLst>
      <p:ext uri="{BB962C8B-B14F-4D97-AF65-F5344CB8AC3E}">
        <p14:creationId xmlns:p14="http://schemas.microsoft.com/office/powerpoint/2010/main" val="23967875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3553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0"/>
            <a:ext cx="9144000" cy="1371600"/>
          </a:xfrm>
          <a:noFill/>
        </p:spPr>
        <p:txBody>
          <a:bodyPr/>
          <a:lstStyle/>
          <a:p>
            <a:r>
              <a:rPr lang="en-US" sz="5400" b="1" smtClean="0">
                <a:solidFill>
                  <a:srgbClr val="FFFF00"/>
                </a:solidFill>
                <a:latin typeface="Corbel" pitchFamily="34" charset="0"/>
              </a:rPr>
              <a:t>Interdependence Frame</a:t>
            </a:r>
          </a:p>
        </p:txBody>
      </p:sp>
      <p:sp useBgFill="1">
        <p:nvSpPr>
          <p:cNvPr id="48131" name="Rectangle 3"/>
          <p:cNvSpPr>
            <a:spLocks noGrp="1" noChangeArrowheads="1"/>
          </p:cNvSpPr>
          <p:nvPr>
            <p:ph type="body" idx="1"/>
          </p:nvPr>
        </p:nvSpPr>
        <p:spPr>
          <a:xfrm>
            <a:off x="838200" y="1371600"/>
            <a:ext cx="7391400" cy="4800600"/>
          </a:xfrm>
        </p:spPr>
        <p:txBody>
          <a:bodyPr/>
          <a:lstStyle/>
          <a:p>
            <a:pPr>
              <a:spcBef>
                <a:spcPts val="600"/>
              </a:spcBef>
              <a:spcAft>
                <a:spcPts val="600"/>
              </a:spcAft>
            </a:pPr>
            <a:r>
              <a:rPr lang="en-US" sz="2800" dirty="0" smtClean="0">
                <a:solidFill>
                  <a:schemeClr val="bg1"/>
                </a:solidFill>
                <a:latin typeface="Calibri" pitchFamily="34" charset="0"/>
              </a:rPr>
              <a:t>The reduction of racial inequities is critical to the common good and mutually beneficial for all members of society. </a:t>
            </a:r>
          </a:p>
          <a:p>
            <a:pPr>
              <a:spcBef>
                <a:spcPts val="600"/>
              </a:spcBef>
              <a:spcAft>
                <a:spcPts val="600"/>
              </a:spcAft>
            </a:pPr>
            <a:r>
              <a:rPr lang="en-US" sz="2800" dirty="0" smtClean="0">
                <a:solidFill>
                  <a:schemeClr val="bg1"/>
                </a:solidFill>
                <a:latin typeface="Calibri" pitchFamily="34" charset="0"/>
              </a:rPr>
              <a:t>Shifts away from the idea of separate and competing fates — that racial justice policies must always come at the expense of other groups.</a:t>
            </a:r>
          </a:p>
          <a:p>
            <a:pPr>
              <a:spcBef>
                <a:spcPts val="600"/>
              </a:spcBef>
              <a:spcAft>
                <a:spcPts val="600"/>
              </a:spcAft>
            </a:pPr>
            <a:r>
              <a:rPr lang="en-US" sz="2800" dirty="0" smtClean="0">
                <a:solidFill>
                  <a:schemeClr val="bg1"/>
                </a:solidFill>
                <a:latin typeface="Calibri" pitchFamily="34" charset="0"/>
              </a:rPr>
              <a:t>Facilitates conversations about communities, and when talking about communities, participants were able to realize and discuss the inequities between communities.</a:t>
            </a:r>
          </a:p>
        </p:txBody>
      </p:sp>
    </p:spTree>
    <p:extLst>
      <p:ext uri="{BB962C8B-B14F-4D97-AF65-F5344CB8AC3E}">
        <p14:creationId xmlns:p14="http://schemas.microsoft.com/office/powerpoint/2010/main" val="311012648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05000" y="4876800"/>
            <a:ext cx="5389731" cy="1085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1143000"/>
          </a:xfrm>
        </p:spPr>
        <p:txBody>
          <a:bodyPr/>
          <a:lstStyle/>
          <a:p>
            <a:r>
              <a:rPr lang="en-US" sz="3600" dirty="0" smtClean="0">
                <a:solidFill>
                  <a:srgbClr val="FFFF00"/>
                </a:solidFill>
              </a:rPr>
              <a:t>Talking Immigration: A Shared Narrative</a:t>
            </a:r>
            <a:endParaRPr lang="en-US" sz="3600" dirty="0">
              <a:solidFill>
                <a:srgbClr val="FFFF00"/>
              </a:solidFill>
            </a:endParaRPr>
          </a:p>
        </p:txBody>
      </p:sp>
      <p:sp>
        <p:nvSpPr>
          <p:cNvPr id="5" name="Content Placeholder 4"/>
          <p:cNvSpPr>
            <a:spLocks noGrp="1"/>
          </p:cNvSpPr>
          <p:nvPr>
            <p:ph sz="quarter" idx="2"/>
          </p:nvPr>
        </p:nvSpPr>
        <p:spPr>
          <a:xfrm>
            <a:off x="0" y="2133600"/>
            <a:ext cx="9144000" cy="914400"/>
          </a:xfrm>
        </p:spPr>
        <p:txBody>
          <a:bodyPr/>
          <a:lstStyle/>
          <a:p>
            <a:pPr marL="0" indent="0" algn="ctr">
              <a:buNone/>
            </a:pPr>
            <a:r>
              <a:rPr lang="en-US" sz="4400" dirty="0" smtClean="0">
                <a:solidFill>
                  <a:schemeClr val="bg1"/>
                </a:solidFill>
                <a:latin typeface="Corbel" pitchFamily="34" charset="0"/>
              </a:rPr>
              <a:t>A COMMONSENSE APPROACH </a:t>
            </a:r>
            <a:endParaRPr lang="en-US" sz="4400" dirty="0">
              <a:solidFill>
                <a:schemeClr val="bg1"/>
              </a:solidFill>
              <a:latin typeface="Corbel" pitchFamily="34" charset="0"/>
            </a:endParaRPr>
          </a:p>
        </p:txBody>
      </p:sp>
      <p:sp>
        <p:nvSpPr>
          <p:cNvPr id="6" name="Content Placeholder 5"/>
          <p:cNvSpPr>
            <a:spLocks noGrp="1"/>
          </p:cNvSpPr>
          <p:nvPr>
            <p:ph sz="quarter" idx="3"/>
          </p:nvPr>
        </p:nvSpPr>
        <p:spPr>
          <a:xfrm>
            <a:off x="-16565" y="3200400"/>
            <a:ext cx="9144000" cy="838200"/>
          </a:xfrm>
        </p:spPr>
        <p:txBody>
          <a:bodyPr/>
          <a:lstStyle/>
          <a:p>
            <a:pPr marL="0" indent="0" algn="ctr">
              <a:buNone/>
            </a:pPr>
            <a:r>
              <a:rPr lang="en-US" sz="4400" dirty="0" smtClean="0">
                <a:solidFill>
                  <a:schemeClr val="bg1"/>
                </a:solidFill>
                <a:latin typeface="Corbel" pitchFamily="34" charset="0"/>
              </a:rPr>
              <a:t>MOVING FORWARD TOGETHER</a:t>
            </a:r>
          </a:p>
          <a:p>
            <a:endParaRPr lang="en-US" dirty="0">
              <a:latin typeface="Corbel" pitchFamily="34" charset="0"/>
            </a:endParaRPr>
          </a:p>
        </p:txBody>
      </p:sp>
      <p:sp>
        <p:nvSpPr>
          <p:cNvPr id="7" name="Content Placeholder 6"/>
          <p:cNvSpPr>
            <a:spLocks noGrp="1"/>
          </p:cNvSpPr>
          <p:nvPr>
            <p:ph sz="half" idx="1"/>
          </p:nvPr>
        </p:nvSpPr>
        <p:spPr>
          <a:xfrm>
            <a:off x="0" y="1219201"/>
            <a:ext cx="9144000" cy="838200"/>
          </a:xfrm>
        </p:spPr>
        <p:txBody>
          <a:bodyPr/>
          <a:lstStyle/>
          <a:p>
            <a:pPr marL="0" indent="0" algn="ctr">
              <a:buNone/>
            </a:pPr>
            <a:r>
              <a:rPr lang="en-US" sz="4400" dirty="0">
                <a:solidFill>
                  <a:schemeClr val="bg1"/>
                </a:solidFill>
                <a:latin typeface="Corbel" pitchFamily="34" charset="0"/>
              </a:rPr>
              <a:t>UPHOLDING OUR VALUES </a:t>
            </a:r>
          </a:p>
        </p:txBody>
      </p:sp>
    </p:spTree>
    <p:extLst>
      <p:ext uri="{BB962C8B-B14F-4D97-AF65-F5344CB8AC3E}">
        <p14:creationId xmlns:p14="http://schemas.microsoft.com/office/powerpoint/2010/main" val="23222441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05000" y="5486400"/>
            <a:ext cx="538973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24535" y="0"/>
            <a:ext cx="9144000" cy="1143000"/>
          </a:xfrm>
        </p:spPr>
        <p:txBody>
          <a:bodyPr/>
          <a:lstStyle/>
          <a:p>
            <a:r>
              <a:rPr lang="en-US" sz="3600" dirty="0" smtClean="0">
                <a:solidFill>
                  <a:srgbClr val="FFFF00"/>
                </a:solidFill>
              </a:rPr>
              <a:t>Talking Immigration: A Shared Narrative</a:t>
            </a:r>
            <a:endParaRPr lang="en-US" sz="3600" dirty="0">
              <a:solidFill>
                <a:srgbClr val="FFFF00"/>
              </a:solidFill>
            </a:endParaRPr>
          </a:p>
        </p:txBody>
      </p:sp>
      <p:sp>
        <p:nvSpPr>
          <p:cNvPr id="8" name="Content Placeholder 7"/>
          <p:cNvSpPr>
            <a:spLocks noGrp="1"/>
          </p:cNvSpPr>
          <p:nvPr>
            <p:ph idx="1"/>
          </p:nvPr>
        </p:nvSpPr>
        <p:spPr>
          <a:xfrm>
            <a:off x="332665" y="990600"/>
            <a:ext cx="8229600" cy="5295899"/>
          </a:xfrm>
        </p:spPr>
        <p:txBody>
          <a:bodyPr/>
          <a:lstStyle/>
          <a:p>
            <a:pPr marL="0" indent="0">
              <a:buNone/>
            </a:pPr>
            <a:r>
              <a:rPr lang="en-US" sz="2400" u="sng" dirty="0" smtClean="0">
                <a:solidFill>
                  <a:schemeClr val="bg1"/>
                </a:solidFill>
                <a:latin typeface="Calibri"/>
                <a:cs typeface="Calibri"/>
              </a:rPr>
              <a:t>A COMMONSENSE APPROACH</a:t>
            </a:r>
          </a:p>
          <a:p>
            <a:pPr marL="0" indent="0">
              <a:buNone/>
            </a:pPr>
            <a:endParaRPr lang="en-US" sz="2400" u="sng" dirty="0" smtClean="0">
              <a:solidFill>
                <a:schemeClr val="bg1"/>
              </a:solidFill>
              <a:latin typeface="Calibri"/>
              <a:cs typeface="Calibri"/>
            </a:endParaRPr>
          </a:p>
          <a:p>
            <a:pPr marL="0" indent="0">
              <a:spcBef>
                <a:spcPts val="0"/>
              </a:spcBef>
              <a:buNone/>
            </a:pPr>
            <a:r>
              <a:rPr lang="en-US" sz="2400" i="1" dirty="0" smtClean="0">
                <a:solidFill>
                  <a:schemeClr val="bg1"/>
                </a:solidFill>
                <a:latin typeface="Calibri"/>
                <a:cs typeface="Calibri"/>
              </a:rPr>
              <a:t>Immigration is</a:t>
            </a:r>
            <a:r>
              <a:rPr lang="en-US" sz="2400" i="1" dirty="0">
                <a:solidFill>
                  <a:schemeClr val="bg1"/>
                </a:solidFill>
                <a:latin typeface="Calibri"/>
                <a:cs typeface="Calibri"/>
              </a:rPr>
              <a:t> </a:t>
            </a:r>
            <a:r>
              <a:rPr lang="en-US" sz="2400" i="1" dirty="0" smtClean="0">
                <a:solidFill>
                  <a:schemeClr val="bg1"/>
                </a:solidFill>
                <a:latin typeface="Calibri"/>
                <a:cs typeface="Calibri"/>
              </a:rPr>
              <a:t>an</a:t>
            </a:r>
            <a:r>
              <a:rPr lang="en-US" sz="2400" i="1" dirty="0">
                <a:solidFill>
                  <a:schemeClr val="bg1"/>
                </a:solidFill>
                <a:latin typeface="Calibri"/>
                <a:cs typeface="Calibri"/>
              </a:rPr>
              <a:t> </a:t>
            </a:r>
            <a:r>
              <a:rPr lang="en-US" sz="2400" i="1" dirty="0" smtClean="0">
                <a:solidFill>
                  <a:schemeClr val="bg1"/>
                </a:solidFill>
                <a:latin typeface="Calibri"/>
                <a:cs typeface="Calibri"/>
              </a:rPr>
              <a:t>ongoing</a:t>
            </a:r>
            <a:r>
              <a:rPr lang="en-US" sz="2400" i="1" dirty="0">
                <a:solidFill>
                  <a:schemeClr val="bg1"/>
                </a:solidFill>
                <a:latin typeface="Calibri"/>
                <a:cs typeface="Calibri"/>
              </a:rPr>
              <a:t> </a:t>
            </a:r>
            <a:r>
              <a:rPr lang="en-US" sz="2400" i="1" dirty="0" smtClean="0">
                <a:solidFill>
                  <a:schemeClr val="bg1"/>
                </a:solidFill>
                <a:latin typeface="Calibri"/>
                <a:cs typeface="Calibri"/>
              </a:rPr>
              <a:t>American</a:t>
            </a:r>
            <a:r>
              <a:rPr lang="en-US" sz="2400" i="1" dirty="0">
                <a:solidFill>
                  <a:schemeClr val="bg1"/>
                </a:solidFill>
                <a:latin typeface="Calibri"/>
                <a:cs typeface="Calibri"/>
              </a:rPr>
              <a:t> </a:t>
            </a:r>
            <a:r>
              <a:rPr lang="en-US" sz="2400" i="1" dirty="0" smtClean="0">
                <a:solidFill>
                  <a:schemeClr val="bg1"/>
                </a:solidFill>
                <a:latin typeface="Calibri"/>
                <a:cs typeface="Calibri"/>
              </a:rPr>
              <a:t>experience. Immigrant</a:t>
            </a:r>
            <a:r>
              <a:rPr lang="en-US" sz="2400" i="1" dirty="0">
                <a:solidFill>
                  <a:schemeClr val="bg1"/>
                </a:solidFill>
                <a:latin typeface="Calibri"/>
                <a:cs typeface="Calibri"/>
              </a:rPr>
              <a:t> </a:t>
            </a:r>
            <a:r>
              <a:rPr lang="en-US" sz="2400" i="1" dirty="0" smtClean="0">
                <a:solidFill>
                  <a:schemeClr val="bg1"/>
                </a:solidFill>
                <a:latin typeface="Calibri"/>
                <a:cs typeface="Calibri"/>
              </a:rPr>
              <a:t>Americans</a:t>
            </a:r>
            <a:r>
              <a:rPr lang="en-US" sz="2400" i="1" dirty="0">
                <a:solidFill>
                  <a:schemeClr val="bg1"/>
                </a:solidFill>
                <a:latin typeface="Calibri"/>
                <a:cs typeface="Calibri"/>
              </a:rPr>
              <a:t> </a:t>
            </a:r>
            <a:r>
              <a:rPr lang="en-US" sz="2400" i="1" dirty="0" smtClean="0">
                <a:solidFill>
                  <a:schemeClr val="bg1"/>
                </a:solidFill>
                <a:latin typeface="Calibri"/>
                <a:cs typeface="Calibri"/>
              </a:rPr>
              <a:t>have</a:t>
            </a:r>
            <a:r>
              <a:rPr lang="en-US" sz="2400" i="1" dirty="0">
                <a:solidFill>
                  <a:schemeClr val="bg1"/>
                </a:solidFill>
                <a:latin typeface="Calibri"/>
                <a:cs typeface="Calibri"/>
              </a:rPr>
              <a:t> </a:t>
            </a:r>
            <a:r>
              <a:rPr lang="en-US" sz="2400" i="1" dirty="0" smtClean="0">
                <a:solidFill>
                  <a:schemeClr val="bg1"/>
                </a:solidFill>
                <a:latin typeface="Calibri"/>
                <a:cs typeface="Calibri"/>
              </a:rPr>
              <a:t>always</a:t>
            </a:r>
            <a:r>
              <a:rPr lang="en-US" sz="2400" i="1" dirty="0">
                <a:solidFill>
                  <a:schemeClr val="bg1"/>
                </a:solidFill>
                <a:latin typeface="Calibri"/>
                <a:cs typeface="Calibri"/>
              </a:rPr>
              <a:t> </a:t>
            </a:r>
            <a:r>
              <a:rPr lang="en-US" sz="2400" i="1" dirty="0" smtClean="0">
                <a:solidFill>
                  <a:schemeClr val="bg1"/>
                </a:solidFill>
                <a:latin typeface="Calibri"/>
                <a:cs typeface="Calibri"/>
              </a:rPr>
              <a:t>worked</a:t>
            </a:r>
            <a:r>
              <a:rPr lang="en-US" sz="2400" i="1" dirty="0">
                <a:solidFill>
                  <a:schemeClr val="bg1"/>
                </a:solidFill>
                <a:latin typeface="Calibri"/>
                <a:cs typeface="Calibri"/>
              </a:rPr>
              <a:t> </a:t>
            </a:r>
            <a:r>
              <a:rPr lang="en-US" sz="2400" i="1" dirty="0" smtClean="0">
                <a:solidFill>
                  <a:schemeClr val="bg1"/>
                </a:solidFill>
                <a:latin typeface="Calibri"/>
                <a:cs typeface="Calibri"/>
              </a:rPr>
              <a:t>with</a:t>
            </a:r>
            <a:r>
              <a:rPr lang="en-US" sz="2400" i="1" dirty="0">
                <a:solidFill>
                  <a:schemeClr val="bg1"/>
                </a:solidFill>
                <a:latin typeface="Calibri"/>
                <a:cs typeface="Calibri"/>
              </a:rPr>
              <a:t> </a:t>
            </a:r>
            <a:r>
              <a:rPr lang="en-US" sz="2400" i="1" dirty="0" smtClean="0">
                <a:solidFill>
                  <a:schemeClr val="bg1"/>
                </a:solidFill>
                <a:latin typeface="Calibri"/>
                <a:cs typeface="Calibri"/>
              </a:rPr>
              <a:t>other</a:t>
            </a:r>
            <a:r>
              <a:rPr lang="en-US" sz="2400" i="1" dirty="0">
                <a:solidFill>
                  <a:schemeClr val="bg1"/>
                </a:solidFill>
                <a:latin typeface="Calibri"/>
                <a:cs typeface="Calibri"/>
              </a:rPr>
              <a:t> </a:t>
            </a:r>
            <a:r>
              <a:rPr lang="en-US" sz="2400" i="1" dirty="0" smtClean="0">
                <a:solidFill>
                  <a:schemeClr val="bg1"/>
                </a:solidFill>
                <a:latin typeface="Calibri"/>
                <a:cs typeface="Calibri"/>
              </a:rPr>
              <a:t>Americans</a:t>
            </a:r>
            <a:r>
              <a:rPr lang="en-US" sz="2400" i="1" dirty="0">
                <a:solidFill>
                  <a:schemeClr val="bg1"/>
                </a:solidFill>
                <a:latin typeface="Calibri"/>
                <a:cs typeface="Calibri"/>
              </a:rPr>
              <a:t> </a:t>
            </a:r>
            <a:r>
              <a:rPr lang="en-US" sz="2400" i="1" dirty="0" smtClean="0">
                <a:solidFill>
                  <a:schemeClr val="bg1"/>
                </a:solidFill>
                <a:latin typeface="Calibri"/>
                <a:cs typeface="Calibri"/>
              </a:rPr>
              <a:t>to</a:t>
            </a:r>
            <a:r>
              <a:rPr lang="en-US" sz="2400" i="1" dirty="0">
                <a:solidFill>
                  <a:schemeClr val="bg1"/>
                </a:solidFill>
                <a:latin typeface="Calibri"/>
                <a:cs typeface="Calibri"/>
              </a:rPr>
              <a:t> </a:t>
            </a:r>
            <a:r>
              <a:rPr lang="en-US" sz="2400" i="1" dirty="0" smtClean="0">
                <a:solidFill>
                  <a:schemeClr val="bg1"/>
                </a:solidFill>
                <a:latin typeface="Calibri"/>
                <a:cs typeface="Calibri"/>
              </a:rPr>
              <a:t>solve the</a:t>
            </a:r>
            <a:r>
              <a:rPr lang="en-US" sz="2400" i="1" dirty="0">
                <a:solidFill>
                  <a:schemeClr val="bg1"/>
                </a:solidFill>
                <a:latin typeface="Calibri"/>
                <a:cs typeface="Calibri"/>
              </a:rPr>
              <a:t> </a:t>
            </a:r>
            <a:r>
              <a:rPr lang="en-US" sz="2400" i="1" dirty="0" smtClean="0">
                <a:solidFill>
                  <a:schemeClr val="bg1"/>
                </a:solidFill>
                <a:latin typeface="Calibri"/>
                <a:cs typeface="Calibri"/>
              </a:rPr>
              <a:t>problems</a:t>
            </a:r>
            <a:r>
              <a:rPr lang="en-US" sz="2400" i="1" dirty="0">
                <a:solidFill>
                  <a:schemeClr val="bg1"/>
                </a:solidFill>
                <a:latin typeface="Calibri"/>
                <a:cs typeface="Calibri"/>
              </a:rPr>
              <a:t> </a:t>
            </a:r>
            <a:r>
              <a:rPr lang="en-US" sz="2400" i="1" dirty="0" smtClean="0">
                <a:solidFill>
                  <a:schemeClr val="bg1"/>
                </a:solidFill>
                <a:latin typeface="Calibri"/>
                <a:cs typeface="Calibri"/>
              </a:rPr>
              <a:t>we</a:t>
            </a:r>
            <a:r>
              <a:rPr lang="en-US" sz="2400" i="1" dirty="0">
                <a:solidFill>
                  <a:schemeClr val="bg1"/>
                </a:solidFill>
                <a:latin typeface="Calibri"/>
                <a:cs typeface="Calibri"/>
              </a:rPr>
              <a:t> </a:t>
            </a:r>
            <a:r>
              <a:rPr lang="en-US" sz="2400" i="1" dirty="0" smtClean="0">
                <a:solidFill>
                  <a:schemeClr val="bg1"/>
                </a:solidFill>
                <a:latin typeface="Calibri"/>
                <a:cs typeface="Calibri"/>
              </a:rPr>
              <a:t>face</a:t>
            </a:r>
            <a:r>
              <a:rPr lang="en-US" sz="2400" i="1" dirty="0">
                <a:solidFill>
                  <a:schemeClr val="bg1"/>
                </a:solidFill>
                <a:latin typeface="Calibri"/>
                <a:cs typeface="Calibri"/>
              </a:rPr>
              <a:t> </a:t>
            </a:r>
            <a:r>
              <a:rPr lang="en-US" sz="2400" i="1" dirty="0" smtClean="0">
                <a:solidFill>
                  <a:schemeClr val="bg1"/>
                </a:solidFill>
                <a:latin typeface="Calibri"/>
                <a:cs typeface="Calibri"/>
              </a:rPr>
              <a:t>together. Including</a:t>
            </a:r>
            <a:r>
              <a:rPr lang="en-US" sz="2400" i="1" dirty="0">
                <a:solidFill>
                  <a:schemeClr val="bg1"/>
                </a:solidFill>
                <a:latin typeface="Calibri"/>
                <a:cs typeface="Calibri"/>
              </a:rPr>
              <a:t> </a:t>
            </a:r>
            <a:r>
              <a:rPr lang="en-US" sz="2400" i="1" dirty="0" smtClean="0">
                <a:solidFill>
                  <a:schemeClr val="bg1"/>
                </a:solidFill>
                <a:latin typeface="Calibri"/>
                <a:cs typeface="Calibri"/>
              </a:rPr>
              <a:t>and</a:t>
            </a:r>
            <a:r>
              <a:rPr lang="en-US" sz="2400" i="1" dirty="0">
                <a:solidFill>
                  <a:schemeClr val="bg1"/>
                </a:solidFill>
                <a:latin typeface="Calibri"/>
                <a:cs typeface="Calibri"/>
              </a:rPr>
              <a:t> </a:t>
            </a:r>
            <a:r>
              <a:rPr lang="en-US" sz="2400" i="1" dirty="0" smtClean="0">
                <a:solidFill>
                  <a:schemeClr val="bg1"/>
                </a:solidFill>
                <a:latin typeface="Calibri"/>
                <a:cs typeface="Calibri"/>
              </a:rPr>
              <a:t>supporting</a:t>
            </a:r>
            <a:r>
              <a:rPr lang="en-US" sz="2400" i="1" dirty="0">
                <a:solidFill>
                  <a:schemeClr val="bg1"/>
                </a:solidFill>
                <a:latin typeface="Calibri"/>
                <a:cs typeface="Calibri"/>
              </a:rPr>
              <a:t> </a:t>
            </a:r>
            <a:r>
              <a:rPr lang="en-US" sz="2400" i="1" dirty="0" smtClean="0">
                <a:solidFill>
                  <a:schemeClr val="bg1"/>
                </a:solidFill>
                <a:latin typeface="Calibri"/>
                <a:cs typeface="Calibri"/>
              </a:rPr>
              <a:t>them</a:t>
            </a:r>
            <a:r>
              <a:rPr lang="en-US" sz="2400" i="1" dirty="0">
                <a:solidFill>
                  <a:schemeClr val="bg1"/>
                </a:solidFill>
                <a:latin typeface="Calibri"/>
                <a:cs typeface="Calibri"/>
              </a:rPr>
              <a:t> </a:t>
            </a:r>
            <a:r>
              <a:rPr lang="en-US" sz="2400" i="1" dirty="0" smtClean="0">
                <a:solidFill>
                  <a:schemeClr val="bg1"/>
                </a:solidFill>
                <a:latin typeface="Calibri"/>
                <a:cs typeface="Calibri"/>
              </a:rPr>
              <a:t>through</a:t>
            </a:r>
            <a:r>
              <a:rPr lang="en-US" sz="2400" i="1" dirty="0">
                <a:solidFill>
                  <a:schemeClr val="bg1"/>
                </a:solidFill>
                <a:latin typeface="Calibri"/>
                <a:cs typeface="Calibri"/>
              </a:rPr>
              <a:t> </a:t>
            </a:r>
            <a:r>
              <a:rPr lang="en-US" sz="2400" i="1" dirty="0" smtClean="0">
                <a:solidFill>
                  <a:schemeClr val="bg1"/>
                </a:solidFill>
                <a:latin typeface="Calibri"/>
                <a:cs typeface="Calibri"/>
              </a:rPr>
              <a:t>commonsense</a:t>
            </a:r>
            <a:r>
              <a:rPr lang="en-US" sz="2400" i="1" dirty="0">
                <a:solidFill>
                  <a:schemeClr val="bg1"/>
                </a:solidFill>
                <a:latin typeface="Calibri"/>
                <a:cs typeface="Calibri"/>
              </a:rPr>
              <a:t> </a:t>
            </a:r>
            <a:r>
              <a:rPr lang="en-US" sz="2400" i="1" dirty="0" smtClean="0">
                <a:solidFill>
                  <a:schemeClr val="bg1"/>
                </a:solidFill>
                <a:latin typeface="Calibri"/>
                <a:cs typeface="Calibri"/>
              </a:rPr>
              <a:t>policies</a:t>
            </a:r>
            <a:r>
              <a:rPr lang="en-US" sz="2400" i="1" dirty="0">
                <a:solidFill>
                  <a:schemeClr val="bg1"/>
                </a:solidFill>
                <a:latin typeface="Calibri"/>
                <a:cs typeface="Calibri"/>
              </a:rPr>
              <a:t> </a:t>
            </a:r>
            <a:r>
              <a:rPr lang="en-US" sz="2400" i="1" dirty="0" smtClean="0">
                <a:solidFill>
                  <a:schemeClr val="bg1"/>
                </a:solidFill>
                <a:latin typeface="Calibri"/>
                <a:cs typeface="Calibri"/>
              </a:rPr>
              <a:t>will</a:t>
            </a:r>
            <a:r>
              <a:rPr lang="en-US" sz="2400" i="1" dirty="0">
                <a:solidFill>
                  <a:schemeClr val="bg1"/>
                </a:solidFill>
                <a:latin typeface="Calibri"/>
                <a:cs typeface="Calibri"/>
              </a:rPr>
              <a:t> </a:t>
            </a:r>
            <a:r>
              <a:rPr lang="en-US" sz="2400" i="1" dirty="0" smtClean="0">
                <a:solidFill>
                  <a:schemeClr val="bg1"/>
                </a:solidFill>
                <a:latin typeface="Calibri"/>
                <a:cs typeface="Calibri"/>
              </a:rPr>
              <a:t>only</a:t>
            </a:r>
            <a:r>
              <a:rPr lang="en-US" sz="2400" i="1" dirty="0">
                <a:solidFill>
                  <a:schemeClr val="bg1"/>
                </a:solidFill>
                <a:latin typeface="Calibri"/>
                <a:cs typeface="Calibri"/>
              </a:rPr>
              <a:t> </a:t>
            </a:r>
            <a:r>
              <a:rPr lang="en-US" sz="2400" i="1" dirty="0" smtClean="0">
                <a:solidFill>
                  <a:schemeClr val="bg1"/>
                </a:solidFill>
                <a:latin typeface="Calibri"/>
                <a:cs typeface="Calibri"/>
              </a:rPr>
              <a:t>strengthen us</a:t>
            </a:r>
            <a:r>
              <a:rPr lang="en-US" sz="2400" i="1" dirty="0">
                <a:solidFill>
                  <a:schemeClr val="bg1"/>
                </a:solidFill>
                <a:latin typeface="Calibri"/>
                <a:cs typeface="Calibri"/>
              </a:rPr>
              <a:t> </a:t>
            </a:r>
            <a:r>
              <a:rPr lang="en-US" sz="2400" i="1" dirty="0" smtClean="0">
                <a:solidFill>
                  <a:schemeClr val="bg1"/>
                </a:solidFill>
                <a:latin typeface="Calibri"/>
                <a:cs typeface="Calibri"/>
              </a:rPr>
              <a:t>in</a:t>
            </a:r>
            <a:r>
              <a:rPr lang="en-US" sz="2400" i="1" dirty="0">
                <a:solidFill>
                  <a:schemeClr val="bg1"/>
                </a:solidFill>
                <a:latin typeface="Calibri"/>
                <a:cs typeface="Calibri"/>
              </a:rPr>
              <a:t> </a:t>
            </a:r>
            <a:r>
              <a:rPr lang="en-US" sz="2400" i="1" dirty="0" smtClean="0">
                <a:solidFill>
                  <a:schemeClr val="bg1"/>
                </a:solidFill>
                <a:latin typeface="Calibri"/>
                <a:cs typeface="Calibri"/>
              </a:rPr>
              <a:t>the</a:t>
            </a:r>
            <a:r>
              <a:rPr lang="en-US" sz="2400" i="1" dirty="0">
                <a:solidFill>
                  <a:schemeClr val="bg1"/>
                </a:solidFill>
                <a:latin typeface="Calibri"/>
                <a:cs typeface="Calibri"/>
              </a:rPr>
              <a:t> </a:t>
            </a:r>
            <a:r>
              <a:rPr lang="en-US" sz="2400" i="1" dirty="0" smtClean="0">
                <a:solidFill>
                  <a:schemeClr val="bg1"/>
                </a:solidFill>
                <a:latin typeface="Calibri"/>
                <a:cs typeface="Calibri"/>
              </a:rPr>
              <a:t>end. Other</a:t>
            </a:r>
            <a:r>
              <a:rPr lang="en-US" sz="2400" i="1" dirty="0">
                <a:solidFill>
                  <a:schemeClr val="bg1"/>
                </a:solidFill>
                <a:latin typeface="Calibri"/>
                <a:cs typeface="Calibri"/>
              </a:rPr>
              <a:t> </a:t>
            </a:r>
            <a:r>
              <a:rPr lang="en-US" sz="2400" i="1" dirty="0" smtClean="0">
                <a:solidFill>
                  <a:schemeClr val="bg1"/>
                </a:solidFill>
                <a:latin typeface="Calibri"/>
                <a:cs typeface="Calibri"/>
              </a:rPr>
              <a:t>approaches</a:t>
            </a:r>
            <a:r>
              <a:rPr lang="en-US" sz="2400" i="1" dirty="0">
                <a:solidFill>
                  <a:schemeClr val="bg1"/>
                </a:solidFill>
                <a:latin typeface="Calibri"/>
                <a:cs typeface="Calibri"/>
              </a:rPr>
              <a:t> </a:t>
            </a:r>
            <a:r>
              <a:rPr lang="en-US" sz="2400" i="1" dirty="0" smtClean="0">
                <a:solidFill>
                  <a:schemeClr val="bg1"/>
                </a:solidFill>
                <a:latin typeface="Calibri"/>
                <a:cs typeface="Calibri"/>
              </a:rPr>
              <a:t>are</a:t>
            </a:r>
            <a:r>
              <a:rPr lang="en-US" sz="2400" i="1" dirty="0">
                <a:solidFill>
                  <a:schemeClr val="bg1"/>
                </a:solidFill>
                <a:latin typeface="Calibri"/>
                <a:cs typeface="Calibri"/>
              </a:rPr>
              <a:t> </a:t>
            </a:r>
            <a:r>
              <a:rPr lang="en-US" sz="2400" i="1" dirty="0" smtClean="0">
                <a:solidFill>
                  <a:schemeClr val="bg1"/>
                </a:solidFill>
                <a:latin typeface="Calibri"/>
                <a:cs typeface="Calibri"/>
              </a:rPr>
              <a:t>distractions at best–divisive, mean-‐spirited, and</a:t>
            </a:r>
            <a:r>
              <a:rPr lang="en-US" sz="2400" i="1" dirty="0">
                <a:solidFill>
                  <a:schemeClr val="bg1"/>
                </a:solidFill>
                <a:latin typeface="Calibri"/>
                <a:cs typeface="Calibri"/>
              </a:rPr>
              <a:t> </a:t>
            </a:r>
            <a:r>
              <a:rPr lang="en-US" sz="2400" i="1" dirty="0" smtClean="0">
                <a:solidFill>
                  <a:schemeClr val="bg1"/>
                </a:solidFill>
                <a:latin typeface="Calibri"/>
                <a:cs typeface="Calibri"/>
              </a:rPr>
              <a:t>even</a:t>
            </a:r>
            <a:r>
              <a:rPr lang="en-US" sz="2400" i="1" dirty="0">
                <a:solidFill>
                  <a:schemeClr val="bg1"/>
                </a:solidFill>
                <a:latin typeface="Calibri"/>
                <a:cs typeface="Calibri"/>
              </a:rPr>
              <a:t> </a:t>
            </a:r>
            <a:r>
              <a:rPr lang="en-US" sz="2400" i="1" dirty="0" smtClean="0">
                <a:solidFill>
                  <a:schemeClr val="bg1"/>
                </a:solidFill>
                <a:latin typeface="Calibri"/>
                <a:cs typeface="Calibri"/>
              </a:rPr>
              <a:t>racist, at</a:t>
            </a:r>
            <a:r>
              <a:rPr lang="en-US" sz="2400" i="1" dirty="0">
                <a:solidFill>
                  <a:schemeClr val="bg1"/>
                </a:solidFill>
                <a:latin typeface="Calibri"/>
                <a:cs typeface="Calibri"/>
              </a:rPr>
              <a:t> </a:t>
            </a:r>
            <a:r>
              <a:rPr lang="en-US" sz="2400" i="1" dirty="0" smtClean="0">
                <a:solidFill>
                  <a:schemeClr val="bg1"/>
                </a:solidFill>
                <a:latin typeface="Calibri"/>
                <a:cs typeface="Calibri"/>
              </a:rPr>
              <a:t>worst.</a:t>
            </a:r>
          </a:p>
          <a:p>
            <a:pPr marL="0" indent="0">
              <a:spcBef>
                <a:spcPts val="0"/>
              </a:spcBef>
              <a:buNone/>
            </a:pPr>
            <a:endParaRPr lang="en-US" sz="2400" i="1" dirty="0">
              <a:solidFill>
                <a:schemeClr val="bg1"/>
              </a:solidFill>
              <a:latin typeface="Calibri"/>
              <a:cs typeface="Calibri"/>
            </a:endParaRPr>
          </a:p>
          <a:p>
            <a:pPr marL="0" indent="0">
              <a:buNone/>
            </a:pPr>
            <a:r>
              <a:rPr lang="en-US" sz="2400" i="1" dirty="0" smtClean="0">
                <a:solidFill>
                  <a:schemeClr val="bg1"/>
                </a:solidFill>
                <a:latin typeface="Calibri"/>
                <a:cs typeface="Calibri"/>
              </a:rPr>
              <a:t>Our current</a:t>
            </a:r>
            <a:r>
              <a:rPr lang="en-US" sz="2400" i="1" dirty="0">
                <a:solidFill>
                  <a:schemeClr val="bg1"/>
                </a:solidFill>
                <a:latin typeface="Calibri"/>
                <a:cs typeface="Calibri"/>
              </a:rPr>
              <a:t> </a:t>
            </a:r>
            <a:r>
              <a:rPr lang="en-US" sz="2400" i="1" dirty="0" smtClean="0">
                <a:solidFill>
                  <a:schemeClr val="bg1"/>
                </a:solidFill>
                <a:latin typeface="Calibri"/>
                <a:cs typeface="Calibri"/>
              </a:rPr>
              <a:t>immigration</a:t>
            </a:r>
            <a:r>
              <a:rPr lang="en-US" sz="2400" i="1" dirty="0">
                <a:solidFill>
                  <a:schemeClr val="bg1"/>
                </a:solidFill>
                <a:latin typeface="Calibri"/>
                <a:cs typeface="Calibri"/>
              </a:rPr>
              <a:t> </a:t>
            </a:r>
            <a:r>
              <a:rPr lang="en-US" sz="2400" i="1" dirty="0" smtClean="0">
                <a:solidFill>
                  <a:schemeClr val="bg1"/>
                </a:solidFill>
                <a:latin typeface="Calibri"/>
                <a:cs typeface="Calibri"/>
              </a:rPr>
              <a:t>policies</a:t>
            </a:r>
            <a:r>
              <a:rPr lang="en-US" sz="2400" i="1" dirty="0">
                <a:solidFill>
                  <a:schemeClr val="bg1"/>
                </a:solidFill>
                <a:latin typeface="Calibri"/>
                <a:cs typeface="Calibri"/>
              </a:rPr>
              <a:t> </a:t>
            </a:r>
            <a:r>
              <a:rPr lang="en-US" sz="2400" i="1" dirty="0" smtClean="0">
                <a:solidFill>
                  <a:schemeClr val="bg1"/>
                </a:solidFill>
                <a:latin typeface="Calibri"/>
                <a:cs typeface="Calibri"/>
              </a:rPr>
              <a:t>just</a:t>
            </a:r>
            <a:r>
              <a:rPr lang="en-US" sz="2400" i="1" dirty="0">
                <a:solidFill>
                  <a:schemeClr val="bg1"/>
                </a:solidFill>
                <a:latin typeface="Calibri"/>
                <a:cs typeface="Calibri"/>
              </a:rPr>
              <a:t> </a:t>
            </a:r>
            <a:r>
              <a:rPr lang="en-US" sz="2400" i="1" dirty="0" smtClean="0">
                <a:solidFill>
                  <a:schemeClr val="bg1"/>
                </a:solidFill>
                <a:latin typeface="Calibri"/>
                <a:cs typeface="Calibri"/>
              </a:rPr>
              <a:t>don’t</a:t>
            </a:r>
            <a:r>
              <a:rPr lang="en-US" sz="2400" i="1" dirty="0">
                <a:solidFill>
                  <a:schemeClr val="bg1"/>
                </a:solidFill>
                <a:latin typeface="Calibri"/>
                <a:cs typeface="Calibri"/>
              </a:rPr>
              <a:t> </a:t>
            </a:r>
            <a:r>
              <a:rPr lang="en-US" sz="2400" i="1" dirty="0" smtClean="0">
                <a:solidFill>
                  <a:schemeClr val="bg1"/>
                </a:solidFill>
                <a:latin typeface="Calibri"/>
                <a:cs typeface="Calibri"/>
              </a:rPr>
              <a:t>work. In</a:t>
            </a:r>
            <a:r>
              <a:rPr lang="en-US" sz="2400" i="1" dirty="0">
                <a:solidFill>
                  <a:schemeClr val="bg1"/>
                </a:solidFill>
                <a:latin typeface="Calibri"/>
                <a:cs typeface="Calibri"/>
              </a:rPr>
              <a:t> </a:t>
            </a:r>
            <a:r>
              <a:rPr lang="en-US" sz="2400" i="1" dirty="0" smtClean="0">
                <a:solidFill>
                  <a:schemeClr val="bg1"/>
                </a:solidFill>
                <a:latin typeface="Calibri"/>
                <a:cs typeface="Calibri"/>
              </a:rPr>
              <a:t>a</a:t>
            </a:r>
            <a:r>
              <a:rPr lang="en-US" sz="2400" i="1" dirty="0">
                <a:solidFill>
                  <a:schemeClr val="bg1"/>
                </a:solidFill>
                <a:latin typeface="Calibri"/>
                <a:cs typeface="Calibri"/>
              </a:rPr>
              <a:t> </a:t>
            </a:r>
            <a:r>
              <a:rPr lang="en-US" sz="2400" i="1" dirty="0" smtClean="0">
                <a:solidFill>
                  <a:schemeClr val="bg1"/>
                </a:solidFill>
                <a:latin typeface="Calibri"/>
                <a:cs typeface="Calibri"/>
              </a:rPr>
              <a:t>democracy, we</a:t>
            </a:r>
            <a:r>
              <a:rPr lang="en-US" sz="2400" i="1" dirty="0">
                <a:solidFill>
                  <a:schemeClr val="bg1"/>
                </a:solidFill>
                <a:latin typeface="Calibri"/>
                <a:cs typeface="Calibri"/>
              </a:rPr>
              <a:t> </a:t>
            </a:r>
            <a:r>
              <a:rPr lang="en-US" sz="2400" i="1" dirty="0" smtClean="0">
                <a:solidFill>
                  <a:schemeClr val="bg1"/>
                </a:solidFill>
                <a:latin typeface="Calibri"/>
                <a:cs typeface="Calibri"/>
              </a:rPr>
              <a:t>have the</a:t>
            </a:r>
            <a:r>
              <a:rPr lang="en-US" sz="2400" i="1" dirty="0">
                <a:solidFill>
                  <a:schemeClr val="bg1"/>
                </a:solidFill>
                <a:latin typeface="Calibri"/>
                <a:cs typeface="Calibri"/>
              </a:rPr>
              <a:t> </a:t>
            </a:r>
            <a:r>
              <a:rPr lang="en-US" sz="2400" i="1" dirty="0" smtClean="0">
                <a:solidFill>
                  <a:schemeClr val="bg1"/>
                </a:solidFill>
                <a:latin typeface="Calibri"/>
                <a:cs typeface="Calibri"/>
              </a:rPr>
              <a:t>power</a:t>
            </a:r>
            <a:r>
              <a:rPr lang="en-US" sz="2400" i="1" dirty="0">
                <a:solidFill>
                  <a:schemeClr val="bg1"/>
                </a:solidFill>
                <a:latin typeface="Calibri"/>
                <a:cs typeface="Calibri"/>
              </a:rPr>
              <a:t> </a:t>
            </a:r>
            <a:r>
              <a:rPr lang="en-US" sz="2400" i="1" dirty="0" smtClean="0">
                <a:solidFill>
                  <a:schemeClr val="bg1"/>
                </a:solidFill>
                <a:latin typeface="Calibri"/>
                <a:cs typeface="Calibri"/>
              </a:rPr>
              <a:t>and</a:t>
            </a:r>
            <a:r>
              <a:rPr lang="en-US" sz="2400" i="1" dirty="0">
                <a:solidFill>
                  <a:schemeClr val="bg1"/>
                </a:solidFill>
                <a:latin typeface="Calibri"/>
                <a:cs typeface="Calibri"/>
              </a:rPr>
              <a:t> </a:t>
            </a:r>
            <a:r>
              <a:rPr lang="en-US" sz="2400" i="1" dirty="0" smtClean="0">
                <a:solidFill>
                  <a:schemeClr val="bg1"/>
                </a:solidFill>
                <a:latin typeface="Calibri"/>
                <a:cs typeface="Calibri"/>
              </a:rPr>
              <a:t>responsibility</a:t>
            </a:r>
            <a:r>
              <a:rPr lang="en-US" sz="2400" i="1" dirty="0">
                <a:solidFill>
                  <a:schemeClr val="bg1"/>
                </a:solidFill>
                <a:latin typeface="Calibri"/>
                <a:cs typeface="Calibri"/>
              </a:rPr>
              <a:t> </a:t>
            </a:r>
            <a:r>
              <a:rPr lang="en-US" sz="2400" i="1" dirty="0" smtClean="0">
                <a:solidFill>
                  <a:schemeClr val="bg1"/>
                </a:solidFill>
                <a:latin typeface="Calibri"/>
                <a:cs typeface="Calibri"/>
              </a:rPr>
              <a:t>to</a:t>
            </a:r>
            <a:r>
              <a:rPr lang="en-US" sz="2400" i="1" dirty="0">
                <a:solidFill>
                  <a:schemeClr val="bg1"/>
                </a:solidFill>
                <a:latin typeface="Calibri"/>
                <a:cs typeface="Calibri"/>
              </a:rPr>
              <a:t> </a:t>
            </a:r>
            <a:r>
              <a:rPr lang="en-US" sz="2400" i="1" dirty="0" smtClean="0">
                <a:solidFill>
                  <a:schemeClr val="bg1"/>
                </a:solidFill>
                <a:latin typeface="Calibri"/>
                <a:cs typeface="Calibri"/>
              </a:rPr>
              <a:t>fix</a:t>
            </a:r>
            <a:r>
              <a:rPr lang="en-US" sz="2400" i="1" dirty="0">
                <a:solidFill>
                  <a:schemeClr val="bg1"/>
                </a:solidFill>
                <a:latin typeface="Calibri"/>
                <a:cs typeface="Calibri"/>
              </a:rPr>
              <a:t> </a:t>
            </a:r>
            <a:r>
              <a:rPr lang="en-US" sz="2400" i="1" dirty="0" smtClean="0">
                <a:solidFill>
                  <a:schemeClr val="bg1"/>
                </a:solidFill>
                <a:latin typeface="Calibri"/>
                <a:cs typeface="Calibri"/>
              </a:rPr>
              <a:t>flawed</a:t>
            </a:r>
            <a:r>
              <a:rPr lang="en-US" sz="2400" i="1" dirty="0">
                <a:solidFill>
                  <a:schemeClr val="bg1"/>
                </a:solidFill>
                <a:latin typeface="Calibri"/>
                <a:cs typeface="Calibri"/>
              </a:rPr>
              <a:t> </a:t>
            </a:r>
            <a:r>
              <a:rPr lang="en-US" sz="2400" i="1" dirty="0" smtClean="0">
                <a:solidFill>
                  <a:schemeClr val="bg1"/>
                </a:solidFill>
                <a:latin typeface="Calibri"/>
                <a:cs typeface="Calibri"/>
              </a:rPr>
              <a:t>policies</a:t>
            </a:r>
            <a:r>
              <a:rPr lang="en-US" sz="2400" i="1" dirty="0">
                <a:solidFill>
                  <a:schemeClr val="bg1"/>
                </a:solidFill>
                <a:latin typeface="Calibri"/>
                <a:cs typeface="Calibri"/>
              </a:rPr>
              <a:t>.</a:t>
            </a:r>
          </a:p>
        </p:txBody>
      </p:sp>
    </p:spTree>
    <p:extLst>
      <p:ext uri="{BB962C8B-B14F-4D97-AF65-F5344CB8AC3E}">
        <p14:creationId xmlns:p14="http://schemas.microsoft.com/office/powerpoint/2010/main" val="39579135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5657022"/>
            <a:ext cx="538973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24535" y="0"/>
            <a:ext cx="9144000" cy="1143000"/>
          </a:xfrm>
        </p:spPr>
        <p:txBody>
          <a:bodyPr/>
          <a:lstStyle/>
          <a:p>
            <a:r>
              <a:rPr lang="en-US" sz="3600" dirty="0" smtClean="0">
                <a:solidFill>
                  <a:srgbClr val="FFFF00"/>
                </a:solidFill>
              </a:rPr>
              <a:t>Talking Immigration: A Shared Narrative</a:t>
            </a:r>
            <a:endParaRPr lang="en-US" sz="3600" dirty="0">
              <a:solidFill>
                <a:srgbClr val="FFFF00"/>
              </a:solidFill>
            </a:endParaRPr>
          </a:p>
        </p:txBody>
      </p:sp>
      <p:sp>
        <p:nvSpPr>
          <p:cNvPr id="8" name="Content Placeholder 7"/>
          <p:cNvSpPr>
            <a:spLocks noGrp="1"/>
          </p:cNvSpPr>
          <p:nvPr>
            <p:ph idx="1"/>
          </p:nvPr>
        </p:nvSpPr>
        <p:spPr>
          <a:xfrm>
            <a:off x="332665" y="990600"/>
            <a:ext cx="8229600" cy="5295899"/>
          </a:xfrm>
        </p:spPr>
        <p:txBody>
          <a:bodyPr/>
          <a:lstStyle/>
          <a:p>
            <a:pPr marL="0" indent="0">
              <a:buNone/>
            </a:pPr>
            <a:r>
              <a:rPr lang="en-US" sz="2400" u="sng" dirty="0" smtClean="0">
                <a:solidFill>
                  <a:schemeClr val="bg1"/>
                </a:solidFill>
                <a:latin typeface="Calibri"/>
                <a:cs typeface="Calibri"/>
              </a:rPr>
              <a:t>MOVE FORWARD TOGETHER</a:t>
            </a:r>
          </a:p>
          <a:p>
            <a:pPr marL="0" indent="0">
              <a:buNone/>
            </a:pPr>
            <a:endParaRPr lang="en-US" sz="2400" i="1" dirty="0" smtClean="0">
              <a:solidFill>
                <a:schemeClr val="bg1"/>
              </a:solidFill>
              <a:latin typeface="Calibri"/>
              <a:cs typeface="Calibri"/>
            </a:endParaRPr>
          </a:p>
          <a:p>
            <a:pPr marL="0" indent="0">
              <a:spcBef>
                <a:spcPts val="0"/>
              </a:spcBef>
              <a:buNone/>
            </a:pPr>
            <a:r>
              <a:rPr lang="en-US" sz="2200" i="1" dirty="0" smtClean="0">
                <a:solidFill>
                  <a:schemeClr val="bg1"/>
                </a:solidFill>
                <a:latin typeface="Calibri"/>
                <a:cs typeface="Calibri"/>
              </a:rPr>
              <a:t>Native‐born and immigrant Americans alike have</a:t>
            </a:r>
            <a:r>
              <a:rPr lang="en-US" sz="2200" i="1" dirty="0">
                <a:solidFill>
                  <a:schemeClr val="bg1"/>
                </a:solidFill>
                <a:latin typeface="Calibri"/>
                <a:cs typeface="Calibri"/>
              </a:rPr>
              <a:t> </a:t>
            </a:r>
            <a:r>
              <a:rPr lang="en-US" sz="2200" i="1" dirty="0" smtClean="0">
                <a:solidFill>
                  <a:schemeClr val="bg1"/>
                </a:solidFill>
                <a:latin typeface="Calibri"/>
                <a:cs typeface="Calibri"/>
              </a:rPr>
              <a:t>contributed to our nation’s history, culture and economy. We need to ensure that our immigration policies make such contributions possible. We are stronger when we tackle our challenges together.</a:t>
            </a:r>
          </a:p>
          <a:p>
            <a:pPr marL="0" indent="0">
              <a:spcBef>
                <a:spcPts val="0"/>
              </a:spcBef>
              <a:buNone/>
            </a:pPr>
            <a:endParaRPr lang="en-US" sz="2200" i="1" dirty="0">
              <a:solidFill>
                <a:schemeClr val="bg1"/>
              </a:solidFill>
              <a:latin typeface="Calibri"/>
              <a:cs typeface="Calibri"/>
            </a:endParaRPr>
          </a:p>
          <a:p>
            <a:pPr marL="0" indent="0">
              <a:spcBef>
                <a:spcPts val="0"/>
              </a:spcBef>
              <a:buNone/>
            </a:pPr>
            <a:r>
              <a:rPr lang="en-US" sz="2200" i="1" dirty="0" smtClean="0">
                <a:solidFill>
                  <a:schemeClr val="bg1"/>
                </a:solidFill>
                <a:latin typeface="Calibri"/>
                <a:cs typeface="Calibri"/>
              </a:rPr>
              <a:t>We have</a:t>
            </a:r>
            <a:r>
              <a:rPr lang="en-US" sz="2200" i="1" dirty="0">
                <a:solidFill>
                  <a:schemeClr val="bg1"/>
                </a:solidFill>
                <a:latin typeface="Calibri"/>
                <a:cs typeface="Calibri"/>
              </a:rPr>
              <a:t> </a:t>
            </a:r>
            <a:r>
              <a:rPr lang="en-US" sz="2200" i="1" dirty="0" smtClean="0">
                <a:solidFill>
                  <a:schemeClr val="bg1"/>
                </a:solidFill>
                <a:latin typeface="Calibri"/>
                <a:cs typeface="Calibri"/>
              </a:rPr>
              <a:t>to</a:t>
            </a:r>
            <a:r>
              <a:rPr lang="en-US" sz="2200" i="1" dirty="0">
                <a:solidFill>
                  <a:schemeClr val="bg1"/>
                </a:solidFill>
                <a:latin typeface="Calibri"/>
                <a:cs typeface="Calibri"/>
              </a:rPr>
              <a:t> </a:t>
            </a:r>
            <a:r>
              <a:rPr lang="en-US" sz="2200" i="1" dirty="0" smtClean="0">
                <a:solidFill>
                  <a:schemeClr val="bg1"/>
                </a:solidFill>
                <a:latin typeface="Calibri"/>
                <a:cs typeface="Calibri"/>
              </a:rPr>
              <a:t>decide</a:t>
            </a:r>
            <a:r>
              <a:rPr lang="en-US" sz="2200" i="1" dirty="0">
                <a:solidFill>
                  <a:schemeClr val="bg1"/>
                </a:solidFill>
                <a:latin typeface="Calibri"/>
                <a:cs typeface="Calibri"/>
              </a:rPr>
              <a:t> </a:t>
            </a:r>
            <a:r>
              <a:rPr lang="en-US" sz="2200" i="1" dirty="0" smtClean="0">
                <a:solidFill>
                  <a:schemeClr val="bg1"/>
                </a:solidFill>
                <a:latin typeface="Calibri"/>
                <a:cs typeface="Calibri"/>
              </a:rPr>
              <a:t>what</a:t>
            </a:r>
            <a:r>
              <a:rPr lang="en-US" sz="2200" i="1" dirty="0">
                <a:solidFill>
                  <a:schemeClr val="bg1"/>
                </a:solidFill>
                <a:latin typeface="Calibri"/>
                <a:cs typeface="Calibri"/>
              </a:rPr>
              <a:t> </a:t>
            </a:r>
            <a:r>
              <a:rPr lang="en-US" sz="2200" i="1" dirty="0" smtClean="0">
                <a:solidFill>
                  <a:schemeClr val="bg1"/>
                </a:solidFill>
                <a:latin typeface="Calibri"/>
                <a:cs typeface="Calibri"/>
              </a:rPr>
              <a:t>kind</a:t>
            </a:r>
            <a:r>
              <a:rPr lang="en-US" sz="2200" i="1" dirty="0">
                <a:solidFill>
                  <a:schemeClr val="bg1"/>
                </a:solidFill>
                <a:latin typeface="Calibri"/>
                <a:cs typeface="Calibri"/>
              </a:rPr>
              <a:t> </a:t>
            </a:r>
            <a:r>
              <a:rPr lang="en-US" sz="2200" i="1" dirty="0" smtClean="0">
                <a:solidFill>
                  <a:schemeClr val="bg1"/>
                </a:solidFill>
                <a:latin typeface="Calibri"/>
                <a:cs typeface="Calibri"/>
              </a:rPr>
              <a:t>of</a:t>
            </a:r>
            <a:r>
              <a:rPr lang="en-US" sz="2200" i="1" dirty="0">
                <a:solidFill>
                  <a:schemeClr val="bg1"/>
                </a:solidFill>
                <a:latin typeface="Calibri"/>
                <a:cs typeface="Calibri"/>
              </a:rPr>
              <a:t> </a:t>
            </a:r>
            <a:r>
              <a:rPr lang="en-US" sz="2200" i="1" dirty="0" smtClean="0">
                <a:solidFill>
                  <a:schemeClr val="bg1"/>
                </a:solidFill>
                <a:latin typeface="Calibri"/>
                <a:cs typeface="Calibri"/>
              </a:rPr>
              <a:t>country</a:t>
            </a:r>
            <a:r>
              <a:rPr lang="en-US" sz="2200" i="1" dirty="0">
                <a:solidFill>
                  <a:schemeClr val="bg1"/>
                </a:solidFill>
                <a:latin typeface="Calibri"/>
                <a:cs typeface="Calibri"/>
              </a:rPr>
              <a:t> </a:t>
            </a:r>
            <a:r>
              <a:rPr lang="en-US" sz="2200" i="1" dirty="0" smtClean="0">
                <a:solidFill>
                  <a:schemeClr val="bg1"/>
                </a:solidFill>
                <a:latin typeface="Calibri"/>
                <a:cs typeface="Calibri"/>
              </a:rPr>
              <a:t>we</a:t>
            </a:r>
            <a:r>
              <a:rPr lang="en-US" sz="2200" i="1" dirty="0">
                <a:solidFill>
                  <a:schemeClr val="bg1"/>
                </a:solidFill>
                <a:latin typeface="Calibri"/>
                <a:cs typeface="Calibri"/>
              </a:rPr>
              <a:t> </a:t>
            </a:r>
            <a:r>
              <a:rPr lang="en-US" sz="2200" i="1" dirty="0" smtClean="0">
                <a:solidFill>
                  <a:schemeClr val="bg1"/>
                </a:solidFill>
                <a:latin typeface="Calibri"/>
                <a:cs typeface="Calibri"/>
              </a:rPr>
              <a:t>want</a:t>
            </a:r>
            <a:r>
              <a:rPr lang="en-US" sz="2200" i="1" dirty="0">
                <a:solidFill>
                  <a:schemeClr val="bg1"/>
                </a:solidFill>
                <a:latin typeface="Calibri"/>
                <a:cs typeface="Calibri"/>
              </a:rPr>
              <a:t> </a:t>
            </a:r>
            <a:r>
              <a:rPr lang="en-US" sz="2200" i="1" dirty="0" smtClean="0">
                <a:solidFill>
                  <a:schemeClr val="bg1"/>
                </a:solidFill>
                <a:latin typeface="Calibri"/>
                <a:cs typeface="Calibri"/>
              </a:rPr>
              <a:t>to</a:t>
            </a:r>
            <a:r>
              <a:rPr lang="en-US" sz="2200" i="1" dirty="0">
                <a:solidFill>
                  <a:schemeClr val="bg1"/>
                </a:solidFill>
                <a:latin typeface="Calibri"/>
                <a:cs typeface="Calibri"/>
              </a:rPr>
              <a:t> </a:t>
            </a:r>
            <a:r>
              <a:rPr lang="en-US" sz="2200" i="1" dirty="0" smtClean="0">
                <a:solidFill>
                  <a:schemeClr val="bg1"/>
                </a:solidFill>
                <a:latin typeface="Calibri"/>
                <a:cs typeface="Calibri"/>
              </a:rPr>
              <a:t>be</a:t>
            </a:r>
            <a:r>
              <a:rPr lang="en-US" sz="2200" i="1" dirty="0">
                <a:solidFill>
                  <a:schemeClr val="bg1"/>
                </a:solidFill>
                <a:latin typeface="Calibri"/>
                <a:cs typeface="Calibri"/>
              </a:rPr>
              <a:t>.</a:t>
            </a:r>
          </a:p>
          <a:p>
            <a:pPr marL="0" indent="0">
              <a:spcBef>
                <a:spcPts val="0"/>
              </a:spcBef>
              <a:buNone/>
            </a:pPr>
            <a:r>
              <a:rPr lang="en-US" sz="2200" i="1" dirty="0" smtClean="0">
                <a:solidFill>
                  <a:schemeClr val="bg1"/>
                </a:solidFill>
                <a:latin typeface="Calibri"/>
                <a:cs typeface="Calibri"/>
              </a:rPr>
              <a:t>Do we</a:t>
            </a:r>
            <a:r>
              <a:rPr lang="en-US" sz="2200" i="1" dirty="0">
                <a:solidFill>
                  <a:schemeClr val="bg1"/>
                </a:solidFill>
                <a:latin typeface="Calibri"/>
                <a:cs typeface="Calibri"/>
              </a:rPr>
              <a:t> </a:t>
            </a:r>
            <a:r>
              <a:rPr lang="en-US" sz="2200" i="1" dirty="0" smtClean="0">
                <a:solidFill>
                  <a:schemeClr val="bg1"/>
                </a:solidFill>
                <a:latin typeface="Calibri"/>
                <a:cs typeface="Calibri"/>
              </a:rPr>
              <a:t>want</a:t>
            </a:r>
            <a:r>
              <a:rPr lang="en-US" sz="2200" i="1" dirty="0">
                <a:solidFill>
                  <a:schemeClr val="bg1"/>
                </a:solidFill>
                <a:latin typeface="Calibri"/>
                <a:cs typeface="Calibri"/>
              </a:rPr>
              <a:t> </a:t>
            </a:r>
            <a:r>
              <a:rPr lang="en-US" sz="2200" i="1" dirty="0" smtClean="0">
                <a:solidFill>
                  <a:schemeClr val="bg1"/>
                </a:solidFill>
                <a:latin typeface="Calibri"/>
                <a:cs typeface="Calibri"/>
              </a:rPr>
              <a:t>to</a:t>
            </a:r>
            <a:r>
              <a:rPr lang="en-US" sz="2200" i="1" dirty="0">
                <a:solidFill>
                  <a:schemeClr val="bg1"/>
                </a:solidFill>
                <a:latin typeface="Calibri"/>
                <a:cs typeface="Calibri"/>
              </a:rPr>
              <a:t> </a:t>
            </a:r>
            <a:r>
              <a:rPr lang="en-US" sz="2200" i="1" dirty="0" smtClean="0">
                <a:solidFill>
                  <a:schemeClr val="bg1"/>
                </a:solidFill>
                <a:latin typeface="Calibri"/>
                <a:cs typeface="Calibri"/>
              </a:rPr>
              <a:t>encourage</a:t>
            </a:r>
            <a:r>
              <a:rPr lang="en-US" sz="2200" i="1" dirty="0">
                <a:solidFill>
                  <a:schemeClr val="bg1"/>
                </a:solidFill>
                <a:latin typeface="Calibri"/>
                <a:cs typeface="Calibri"/>
              </a:rPr>
              <a:t> </a:t>
            </a:r>
            <a:r>
              <a:rPr lang="en-US" sz="2200" i="1" dirty="0" smtClean="0">
                <a:solidFill>
                  <a:schemeClr val="bg1"/>
                </a:solidFill>
                <a:latin typeface="Calibri"/>
                <a:cs typeface="Calibri"/>
              </a:rPr>
              <a:t>participation</a:t>
            </a:r>
            <a:r>
              <a:rPr lang="en-US" sz="2200" i="1" dirty="0">
                <a:solidFill>
                  <a:schemeClr val="bg1"/>
                </a:solidFill>
                <a:latin typeface="Calibri"/>
                <a:cs typeface="Calibri"/>
              </a:rPr>
              <a:t> </a:t>
            </a:r>
            <a:r>
              <a:rPr lang="en-US" sz="2200" i="1" dirty="0" smtClean="0">
                <a:solidFill>
                  <a:schemeClr val="bg1"/>
                </a:solidFill>
                <a:latin typeface="Calibri"/>
                <a:cs typeface="Calibri"/>
              </a:rPr>
              <a:t>and</a:t>
            </a:r>
            <a:r>
              <a:rPr lang="en-US" sz="2200" i="1" dirty="0">
                <a:solidFill>
                  <a:schemeClr val="bg1"/>
                </a:solidFill>
                <a:latin typeface="Calibri"/>
                <a:cs typeface="Calibri"/>
              </a:rPr>
              <a:t> </a:t>
            </a:r>
            <a:r>
              <a:rPr lang="en-US" sz="2200" i="1" dirty="0" smtClean="0">
                <a:solidFill>
                  <a:schemeClr val="bg1"/>
                </a:solidFill>
                <a:latin typeface="Calibri"/>
                <a:cs typeface="Calibri"/>
              </a:rPr>
              <a:t>contribution</a:t>
            </a:r>
            <a:r>
              <a:rPr lang="en-US" sz="2200" i="1" dirty="0">
                <a:solidFill>
                  <a:schemeClr val="bg1"/>
                </a:solidFill>
                <a:latin typeface="Calibri"/>
                <a:cs typeface="Calibri"/>
              </a:rPr>
              <a:t>?</a:t>
            </a:r>
          </a:p>
          <a:p>
            <a:pPr marL="0" indent="0">
              <a:spcBef>
                <a:spcPts val="0"/>
              </a:spcBef>
              <a:buNone/>
            </a:pPr>
            <a:r>
              <a:rPr lang="en-US" sz="2200" i="1" dirty="0" smtClean="0">
                <a:solidFill>
                  <a:schemeClr val="bg1"/>
                </a:solidFill>
                <a:latin typeface="Calibri"/>
                <a:cs typeface="Calibri"/>
              </a:rPr>
              <a:t>Invite talent</a:t>
            </a:r>
            <a:r>
              <a:rPr lang="en-US" sz="2200" i="1" dirty="0">
                <a:solidFill>
                  <a:schemeClr val="bg1"/>
                </a:solidFill>
                <a:latin typeface="Calibri"/>
                <a:cs typeface="Calibri"/>
              </a:rPr>
              <a:t> </a:t>
            </a:r>
            <a:r>
              <a:rPr lang="en-US" sz="2200" i="1" dirty="0" smtClean="0">
                <a:solidFill>
                  <a:schemeClr val="bg1"/>
                </a:solidFill>
                <a:latin typeface="Calibri"/>
                <a:cs typeface="Calibri"/>
              </a:rPr>
              <a:t>and</a:t>
            </a:r>
            <a:r>
              <a:rPr lang="en-US" sz="2200" i="1" dirty="0">
                <a:solidFill>
                  <a:schemeClr val="bg1"/>
                </a:solidFill>
                <a:latin typeface="Calibri"/>
                <a:cs typeface="Calibri"/>
              </a:rPr>
              <a:t> </a:t>
            </a:r>
            <a:r>
              <a:rPr lang="en-US" sz="2200" i="1" dirty="0" smtClean="0">
                <a:solidFill>
                  <a:schemeClr val="bg1"/>
                </a:solidFill>
                <a:latin typeface="Calibri"/>
                <a:cs typeface="Calibri"/>
              </a:rPr>
              <a:t>fresh</a:t>
            </a:r>
            <a:r>
              <a:rPr lang="en-US" sz="2200" i="1" dirty="0">
                <a:solidFill>
                  <a:schemeClr val="bg1"/>
                </a:solidFill>
                <a:latin typeface="Calibri"/>
                <a:cs typeface="Calibri"/>
              </a:rPr>
              <a:t> </a:t>
            </a:r>
            <a:r>
              <a:rPr lang="en-US" sz="2200" i="1" dirty="0" smtClean="0">
                <a:solidFill>
                  <a:schemeClr val="bg1"/>
                </a:solidFill>
                <a:latin typeface="Calibri"/>
                <a:cs typeface="Calibri"/>
              </a:rPr>
              <a:t>ideas? There</a:t>
            </a:r>
            <a:r>
              <a:rPr lang="en-US" sz="2200" i="1" dirty="0">
                <a:solidFill>
                  <a:schemeClr val="bg1"/>
                </a:solidFill>
                <a:latin typeface="Calibri"/>
                <a:cs typeface="Calibri"/>
              </a:rPr>
              <a:t> </a:t>
            </a:r>
            <a:r>
              <a:rPr lang="en-US" sz="2200" i="1" dirty="0" smtClean="0">
                <a:solidFill>
                  <a:schemeClr val="bg1"/>
                </a:solidFill>
                <a:latin typeface="Calibri"/>
                <a:cs typeface="Calibri"/>
              </a:rPr>
              <a:t>are</a:t>
            </a:r>
            <a:r>
              <a:rPr lang="en-US" sz="2200" i="1" dirty="0">
                <a:solidFill>
                  <a:schemeClr val="bg1"/>
                </a:solidFill>
                <a:latin typeface="Calibri"/>
                <a:cs typeface="Calibri"/>
              </a:rPr>
              <a:t> </a:t>
            </a:r>
            <a:r>
              <a:rPr lang="en-US" sz="2200" i="1" dirty="0" smtClean="0">
                <a:solidFill>
                  <a:schemeClr val="bg1"/>
                </a:solidFill>
                <a:latin typeface="Calibri"/>
                <a:cs typeface="Calibri"/>
              </a:rPr>
              <a:t>some</a:t>
            </a:r>
            <a:r>
              <a:rPr lang="en-US" sz="2200" i="1" dirty="0">
                <a:solidFill>
                  <a:schemeClr val="bg1"/>
                </a:solidFill>
                <a:latin typeface="Calibri"/>
                <a:cs typeface="Calibri"/>
              </a:rPr>
              <a:t> </a:t>
            </a:r>
            <a:r>
              <a:rPr lang="en-US" sz="2200" i="1" dirty="0" smtClean="0">
                <a:solidFill>
                  <a:schemeClr val="bg1"/>
                </a:solidFill>
                <a:latin typeface="Calibri"/>
                <a:cs typeface="Calibri"/>
              </a:rPr>
              <a:t>who</a:t>
            </a:r>
            <a:r>
              <a:rPr lang="en-US" sz="2200" i="1" dirty="0">
                <a:solidFill>
                  <a:schemeClr val="bg1"/>
                </a:solidFill>
                <a:latin typeface="Calibri"/>
                <a:cs typeface="Calibri"/>
              </a:rPr>
              <a:t> </a:t>
            </a:r>
            <a:r>
              <a:rPr lang="en-US" sz="2200" i="1" dirty="0" smtClean="0">
                <a:solidFill>
                  <a:schemeClr val="bg1"/>
                </a:solidFill>
                <a:latin typeface="Calibri"/>
                <a:cs typeface="Calibri"/>
              </a:rPr>
              <a:t>would</a:t>
            </a:r>
            <a:r>
              <a:rPr lang="en-US" sz="2200" i="1" dirty="0">
                <a:solidFill>
                  <a:schemeClr val="bg1"/>
                </a:solidFill>
                <a:latin typeface="Calibri"/>
                <a:cs typeface="Calibri"/>
              </a:rPr>
              <a:t> </a:t>
            </a:r>
            <a:r>
              <a:rPr lang="en-US" sz="2200" i="1" dirty="0" smtClean="0">
                <a:solidFill>
                  <a:schemeClr val="bg1"/>
                </a:solidFill>
                <a:latin typeface="Calibri"/>
                <a:cs typeface="Calibri"/>
              </a:rPr>
              <a:t>point</a:t>
            </a:r>
            <a:r>
              <a:rPr lang="en-US" sz="2200" i="1" dirty="0">
                <a:solidFill>
                  <a:schemeClr val="bg1"/>
                </a:solidFill>
                <a:latin typeface="Calibri"/>
                <a:cs typeface="Calibri"/>
              </a:rPr>
              <a:t> </a:t>
            </a:r>
            <a:r>
              <a:rPr lang="en-US" sz="2200" i="1" dirty="0" smtClean="0">
                <a:solidFill>
                  <a:schemeClr val="bg1"/>
                </a:solidFill>
                <a:latin typeface="Calibri"/>
                <a:cs typeface="Calibri"/>
              </a:rPr>
              <a:t>us</a:t>
            </a:r>
            <a:r>
              <a:rPr lang="en-US" sz="2200" i="1" dirty="0">
                <a:solidFill>
                  <a:schemeClr val="bg1"/>
                </a:solidFill>
                <a:latin typeface="Calibri"/>
                <a:cs typeface="Calibri"/>
              </a:rPr>
              <a:t> </a:t>
            </a:r>
            <a:r>
              <a:rPr lang="en-US" sz="2200" i="1" dirty="0" smtClean="0">
                <a:solidFill>
                  <a:schemeClr val="bg1"/>
                </a:solidFill>
                <a:latin typeface="Calibri"/>
                <a:cs typeface="Calibri"/>
              </a:rPr>
              <a:t>in</a:t>
            </a:r>
            <a:r>
              <a:rPr lang="en-US" sz="2200" i="1" dirty="0">
                <a:solidFill>
                  <a:schemeClr val="bg1"/>
                </a:solidFill>
                <a:latin typeface="Calibri"/>
                <a:cs typeface="Calibri"/>
              </a:rPr>
              <a:t> </a:t>
            </a:r>
            <a:r>
              <a:rPr lang="en-US" sz="2200" i="1" dirty="0" smtClean="0">
                <a:solidFill>
                  <a:schemeClr val="bg1"/>
                </a:solidFill>
                <a:latin typeface="Calibri"/>
                <a:cs typeface="Calibri"/>
              </a:rPr>
              <a:t>other</a:t>
            </a:r>
            <a:r>
              <a:rPr lang="en-US" sz="2200" i="1" dirty="0">
                <a:solidFill>
                  <a:schemeClr val="bg1"/>
                </a:solidFill>
                <a:latin typeface="Calibri"/>
                <a:cs typeface="Calibri"/>
              </a:rPr>
              <a:t> </a:t>
            </a:r>
            <a:r>
              <a:rPr lang="en-US" sz="2200" i="1" dirty="0" smtClean="0">
                <a:solidFill>
                  <a:schemeClr val="bg1"/>
                </a:solidFill>
                <a:latin typeface="Calibri"/>
                <a:cs typeface="Calibri"/>
              </a:rPr>
              <a:t>directions, as</a:t>
            </a:r>
            <a:r>
              <a:rPr lang="en-US" sz="2200" i="1" dirty="0">
                <a:solidFill>
                  <a:schemeClr val="bg1"/>
                </a:solidFill>
                <a:latin typeface="Calibri"/>
                <a:cs typeface="Calibri"/>
              </a:rPr>
              <a:t> </a:t>
            </a:r>
            <a:r>
              <a:rPr lang="en-US" sz="2200" i="1" dirty="0" smtClean="0">
                <a:solidFill>
                  <a:schemeClr val="bg1"/>
                </a:solidFill>
                <a:latin typeface="Calibri"/>
                <a:cs typeface="Calibri"/>
              </a:rPr>
              <a:t>we’ve</a:t>
            </a:r>
            <a:r>
              <a:rPr lang="en-US" sz="2200" i="1" dirty="0">
                <a:solidFill>
                  <a:schemeClr val="bg1"/>
                </a:solidFill>
                <a:latin typeface="Calibri"/>
                <a:cs typeface="Calibri"/>
              </a:rPr>
              <a:t> </a:t>
            </a:r>
            <a:r>
              <a:rPr lang="en-US" sz="2200" i="1" dirty="0" smtClean="0">
                <a:solidFill>
                  <a:schemeClr val="bg1"/>
                </a:solidFill>
                <a:latin typeface="Calibri"/>
                <a:cs typeface="Calibri"/>
              </a:rPr>
              <a:t>seen</a:t>
            </a:r>
            <a:r>
              <a:rPr lang="en-US" sz="2200" i="1" dirty="0">
                <a:solidFill>
                  <a:schemeClr val="bg1"/>
                </a:solidFill>
                <a:latin typeface="Calibri"/>
                <a:cs typeface="Calibri"/>
              </a:rPr>
              <a:t> </a:t>
            </a:r>
            <a:r>
              <a:rPr lang="en-US" sz="2200" i="1" dirty="0" smtClean="0">
                <a:solidFill>
                  <a:schemeClr val="bg1"/>
                </a:solidFill>
                <a:latin typeface="Calibri"/>
                <a:cs typeface="Calibri"/>
              </a:rPr>
              <a:t>in</a:t>
            </a:r>
            <a:r>
              <a:rPr lang="en-US" sz="2200" i="1" dirty="0">
                <a:solidFill>
                  <a:schemeClr val="bg1"/>
                </a:solidFill>
                <a:latin typeface="Calibri"/>
                <a:cs typeface="Calibri"/>
              </a:rPr>
              <a:t> </a:t>
            </a:r>
            <a:r>
              <a:rPr lang="en-US" sz="2200" i="1" dirty="0" smtClean="0">
                <a:solidFill>
                  <a:schemeClr val="bg1"/>
                </a:solidFill>
                <a:latin typeface="Calibri"/>
                <a:cs typeface="Calibri"/>
              </a:rPr>
              <a:t>Arizona</a:t>
            </a:r>
            <a:r>
              <a:rPr lang="en-US" sz="2200" i="1" dirty="0">
                <a:solidFill>
                  <a:schemeClr val="bg1"/>
                </a:solidFill>
                <a:latin typeface="Calibri"/>
                <a:cs typeface="Calibri"/>
              </a:rPr>
              <a:t> </a:t>
            </a:r>
            <a:r>
              <a:rPr lang="en-US" sz="2200" i="1" dirty="0" smtClean="0">
                <a:solidFill>
                  <a:schemeClr val="bg1"/>
                </a:solidFill>
                <a:latin typeface="Calibri"/>
                <a:cs typeface="Calibri"/>
              </a:rPr>
              <a:t>and</a:t>
            </a:r>
            <a:endParaRPr lang="en-US" sz="2200" i="1" dirty="0">
              <a:solidFill>
                <a:schemeClr val="bg1"/>
              </a:solidFill>
              <a:latin typeface="Calibri"/>
              <a:cs typeface="Calibri"/>
            </a:endParaRPr>
          </a:p>
          <a:p>
            <a:pPr marL="0" indent="0">
              <a:spcBef>
                <a:spcPts val="0"/>
              </a:spcBef>
              <a:buNone/>
            </a:pPr>
            <a:r>
              <a:rPr lang="en-US" sz="2200" i="1" dirty="0" smtClean="0">
                <a:solidFill>
                  <a:schemeClr val="bg1"/>
                </a:solidFill>
                <a:latin typeface="Calibri"/>
                <a:cs typeface="Calibri"/>
              </a:rPr>
              <a:t>Alabama: the</a:t>
            </a:r>
            <a:r>
              <a:rPr lang="en-US" sz="2200" i="1" dirty="0">
                <a:solidFill>
                  <a:schemeClr val="bg1"/>
                </a:solidFill>
                <a:latin typeface="Calibri"/>
                <a:cs typeface="Calibri"/>
              </a:rPr>
              <a:t> </a:t>
            </a:r>
            <a:r>
              <a:rPr lang="en-US" sz="2200" i="1" dirty="0" smtClean="0">
                <a:solidFill>
                  <a:schemeClr val="bg1"/>
                </a:solidFill>
                <a:latin typeface="Calibri"/>
                <a:cs typeface="Calibri"/>
              </a:rPr>
              <a:t>wrong</a:t>
            </a:r>
            <a:r>
              <a:rPr lang="en-US" sz="2200" i="1" dirty="0">
                <a:solidFill>
                  <a:schemeClr val="bg1"/>
                </a:solidFill>
                <a:latin typeface="Calibri"/>
                <a:cs typeface="Calibri"/>
              </a:rPr>
              <a:t> </a:t>
            </a:r>
            <a:r>
              <a:rPr lang="en-US" sz="2200" i="1" dirty="0" smtClean="0">
                <a:solidFill>
                  <a:schemeClr val="bg1"/>
                </a:solidFill>
                <a:latin typeface="Calibri"/>
                <a:cs typeface="Calibri"/>
              </a:rPr>
              <a:t>path</a:t>
            </a:r>
            <a:r>
              <a:rPr lang="en-US" sz="2200" i="1" dirty="0">
                <a:solidFill>
                  <a:schemeClr val="bg1"/>
                </a:solidFill>
                <a:latin typeface="Calibri"/>
                <a:cs typeface="Calibri"/>
              </a:rPr>
              <a:t>.</a:t>
            </a:r>
          </a:p>
        </p:txBody>
      </p:sp>
    </p:spTree>
    <p:extLst>
      <p:ext uri="{BB962C8B-B14F-4D97-AF65-F5344CB8AC3E}">
        <p14:creationId xmlns:p14="http://schemas.microsoft.com/office/powerpoint/2010/main" val="7446515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0"/>
            <a:ext cx="9144000" cy="1143000"/>
          </a:xfrm>
          <a:noFill/>
        </p:spPr>
        <p:txBody>
          <a:bodyPr/>
          <a:lstStyle/>
          <a:p>
            <a:r>
              <a:rPr lang="en-US" sz="5400" smtClean="0">
                <a:solidFill>
                  <a:srgbClr val="FFFF00"/>
                </a:solidFill>
                <a:latin typeface="Corbel" pitchFamily="34" charset="0"/>
              </a:rPr>
              <a:t>Center for Social Inclusion</a:t>
            </a:r>
          </a:p>
        </p:txBody>
      </p:sp>
      <p:sp useBgFill="1">
        <p:nvSpPr>
          <p:cNvPr id="49155" name="Rectangle 3"/>
          <p:cNvSpPr>
            <a:spLocks noGrp="1" noChangeArrowheads="1"/>
          </p:cNvSpPr>
          <p:nvPr>
            <p:ph type="body" idx="1"/>
          </p:nvPr>
        </p:nvSpPr>
        <p:spPr>
          <a:xfrm>
            <a:off x="2895600" y="990600"/>
            <a:ext cx="5562600" cy="5867400"/>
          </a:xfrm>
        </p:spPr>
        <p:txBody>
          <a:bodyPr/>
          <a:lstStyle/>
          <a:p>
            <a:pPr marL="0" indent="0">
              <a:lnSpc>
                <a:spcPts val="2600"/>
              </a:lnSpc>
              <a:spcBef>
                <a:spcPct val="0"/>
              </a:spcBef>
              <a:buFontTx/>
              <a:buNone/>
            </a:pPr>
            <a:r>
              <a:rPr lang="en-US" sz="2500" dirty="0" smtClean="0">
                <a:solidFill>
                  <a:schemeClr val="bg1"/>
                </a:solidFill>
                <a:latin typeface="Calibri" pitchFamily="34" charset="0"/>
              </a:rPr>
              <a:t>The New York metropolitan region needs policies and investments that target those in greatest need to </a:t>
            </a:r>
            <a:r>
              <a:rPr lang="en-US" sz="2500" dirty="0" smtClean="0">
                <a:solidFill>
                  <a:srgbClr val="FFFF00"/>
                </a:solidFill>
                <a:latin typeface="Calibri" pitchFamily="34" charset="0"/>
              </a:rPr>
              <a:t>promote a thriving economy and more socially cohesive region</a:t>
            </a:r>
            <a:r>
              <a:rPr lang="en-US" sz="2500" dirty="0" smtClean="0">
                <a:solidFill>
                  <a:schemeClr val="bg1"/>
                </a:solidFill>
                <a:latin typeface="Calibri" pitchFamily="34" charset="0"/>
              </a:rPr>
              <a:t>.  As earlier sections lay out, policies helped create high- and low-opportunity areas. </a:t>
            </a:r>
            <a:r>
              <a:rPr lang="en-US" sz="2500" dirty="0" smtClean="0">
                <a:solidFill>
                  <a:srgbClr val="FFFF00"/>
                </a:solidFill>
                <a:latin typeface="Calibri" pitchFamily="34" charset="0"/>
              </a:rPr>
              <a:t>Policies have created both avenues and barriers </a:t>
            </a:r>
            <a:r>
              <a:rPr lang="en-US" sz="2500" dirty="0" smtClean="0">
                <a:solidFill>
                  <a:schemeClr val="bg1"/>
                </a:solidFill>
                <a:latin typeface="Calibri" pitchFamily="34" charset="0"/>
              </a:rPr>
              <a:t>to good housing, jobs, education, transportation, health, and a clean, safe environment. This </a:t>
            </a:r>
            <a:r>
              <a:rPr lang="en-US" sz="2500" dirty="0" smtClean="0">
                <a:solidFill>
                  <a:srgbClr val="FFFF00"/>
                </a:solidFill>
                <a:latin typeface="Calibri" pitchFamily="34" charset="0"/>
              </a:rPr>
              <a:t>uneven growth has not only deepened the lack of opportunity in communities of color, it has also weakened the region’s resilience</a:t>
            </a:r>
            <a:r>
              <a:rPr lang="en-US" sz="2500" dirty="0" smtClean="0">
                <a:solidFill>
                  <a:schemeClr val="bg1"/>
                </a:solidFill>
                <a:latin typeface="Calibri" pitchFamily="34" charset="0"/>
              </a:rPr>
              <a:t>. But we can produce a strong, resilient region by building bridges to opportunity where they do not exist . . .</a:t>
            </a:r>
          </a:p>
        </p:txBody>
      </p:sp>
      <p:pic>
        <p:nvPicPr>
          <p:cNvPr id="49156" name="Picture 2"/>
          <p:cNvPicPr>
            <a:picLocks noChangeAspect="1" noChangeArrowheads="1"/>
          </p:cNvPicPr>
          <p:nvPr/>
        </p:nvPicPr>
        <p:blipFill>
          <a:blip r:embed="rId3" cstate="screen"/>
          <a:srcRect/>
          <a:stretch>
            <a:fillRect/>
          </a:stretch>
        </p:blipFill>
        <p:spPr bwMode="auto">
          <a:xfrm>
            <a:off x="381000" y="1128713"/>
            <a:ext cx="2209800" cy="2853009"/>
          </a:xfrm>
          <a:prstGeom prst="rect">
            <a:avLst/>
          </a:prstGeom>
          <a:noFill/>
          <a:ln w="9525">
            <a:noFill/>
            <a:miter lim="800000"/>
            <a:headEnd/>
            <a:tailEnd/>
          </a:ln>
        </p:spPr>
      </p:pic>
    </p:spTree>
    <p:extLst>
      <p:ext uri="{BB962C8B-B14F-4D97-AF65-F5344CB8AC3E}">
        <p14:creationId xmlns:p14="http://schemas.microsoft.com/office/powerpoint/2010/main" val="8354671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ChangeArrowheads="1"/>
          </p:cNvSpPr>
          <p:nvPr/>
        </p:nvSpPr>
        <p:spPr bwMode="auto">
          <a:xfrm>
            <a:off x="0" y="5486400"/>
            <a:ext cx="91440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3400" b="1" dirty="0" smtClean="0">
                <a:solidFill>
                  <a:schemeClr val="bg1"/>
                </a:solidFill>
              </a:rPr>
              <a:t>How do we change </a:t>
            </a:r>
            <a:r>
              <a:rPr lang="en-US" sz="3400" b="1" dirty="0">
                <a:solidFill>
                  <a:schemeClr val="bg1"/>
                </a:solidFill>
              </a:rPr>
              <a:t>the terrain on which discussions about our issues </a:t>
            </a:r>
            <a:r>
              <a:rPr lang="en-US" sz="3400" b="1" dirty="0" smtClean="0">
                <a:solidFill>
                  <a:schemeClr val="bg1"/>
                </a:solidFill>
              </a:rPr>
              <a:t>occur?</a:t>
            </a:r>
            <a:endParaRPr lang="en-US" sz="3400" b="1" dirty="0">
              <a:solidFill>
                <a:schemeClr val="bg1"/>
              </a:solidFill>
            </a:endParaRPr>
          </a:p>
        </p:txBody>
      </p:sp>
      <p:pic>
        <p:nvPicPr>
          <p:cNvPr id="447491" name="Picture 3" descr="drough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2036" name="Picture 4" descr="2640683032_fcc836524c"/>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6200" y="-6350"/>
            <a:ext cx="9267825"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8426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2036"/>
                                        </p:tgtEl>
                                        <p:attrNameLst>
                                          <p:attrName>style.visibility</p:attrName>
                                        </p:attrNameLst>
                                      </p:cBhvr>
                                      <p:to>
                                        <p:strVal val="visible"/>
                                      </p:to>
                                    </p:set>
                                    <p:animEffect transition="in" filter="fade">
                                      <p:cBhvr>
                                        <p:cTn id="7" dur="3000"/>
                                        <p:tgtEl>
                                          <p:spTgt spid="812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1"/>
            <a:ext cx="8534400" cy="707886"/>
          </a:xfrm>
          <a:prstGeom prst="rect">
            <a:avLst/>
          </a:prstGeom>
        </p:spPr>
        <p:txBody>
          <a:bodyPr wrap="square">
            <a:spAutoFit/>
          </a:bodyPr>
          <a:lstStyle/>
          <a:p>
            <a:endParaRPr lang="en-US" sz="4000" dirty="0">
              <a:solidFill>
                <a:srgbClr val="FFFFFF"/>
              </a:solidFill>
              <a:latin typeface="Calibri"/>
              <a:cs typeface="Calibri"/>
            </a:endParaRPr>
          </a:p>
        </p:txBody>
      </p:sp>
      <p:sp>
        <p:nvSpPr>
          <p:cNvPr id="3" name="TextBox 2"/>
          <p:cNvSpPr txBox="1"/>
          <p:nvPr/>
        </p:nvSpPr>
        <p:spPr>
          <a:xfrm>
            <a:off x="457200" y="349508"/>
            <a:ext cx="8305800" cy="5493812"/>
          </a:xfrm>
          <a:prstGeom prst="rect">
            <a:avLst/>
          </a:prstGeom>
          <a:noFill/>
        </p:spPr>
        <p:txBody>
          <a:bodyPr wrap="square" rtlCol="0">
            <a:spAutoFit/>
          </a:bodyPr>
          <a:lstStyle/>
          <a:p>
            <a:r>
              <a:rPr lang="en-US" sz="2700" dirty="0">
                <a:solidFill>
                  <a:srgbClr val="FFFFFF"/>
                </a:solidFill>
                <a:latin typeface="Calibri"/>
                <a:cs typeface="Calibri"/>
              </a:rPr>
              <a:t>History teaches us a valuable lesson – </a:t>
            </a:r>
            <a:r>
              <a:rPr lang="en-US" sz="2700" dirty="0">
                <a:solidFill>
                  <a:srgbClr val="FFFF00"/>
                </a:solidFill>
                <a:latin typeface="Calibri"/>
                <a:cs typeface="Calibri"/>
              </a:rPr>
              <a:t>public investments </a:t>
            </a:r>
            <a:r>
              <a:rPr lang="en-US" sz="2700" dirty="0">
                <a:solidFill>
                  <a:srgbClr val="FFFFFF"/>
                </a:solidFill>
                <a:latin typeface="Calibri"/>
                <a:cs typeface="Calibri"/>
              </a:rPr>
              <a:t>reap returns by providing the foundations for a strong economy. Every state, as well as every one of the United States peer nations, requires public investment for a thriving business sector, educating citizens, preparing the workforce, and remaining competitive in a global economy</a:t>
            </a:r>
            <a:r>
              <a:rPr lang="en-US" sz="2700" dirty="0">
                <a:solidFill>
                  <a:srgbClr val="FFFF00"/>
                </a:solidFill>
                <a:latin typeface="Calibri"/>
                <a:cs typeface="Calibri"/>
              </a:rPr>
              <a:t>. We have much to learn from this history of prosperity, but we must also acknowledge it was not shared by everyone</a:t>
            </a:r>
            <a:r>
              <a:rPr lang="en-US" sz="2700" dirty="0">
                <a:solidFill>
                  <a:srgbClr val="FFFFFF"/>
                </a:solidFill>
                <a:latin typeface="Calibri"/>
                <a:cs typeface="Calibri"/>
              </a:rPr>
              <a:t>, nor did we maintain the foundation to make it last. </a:t>
            </a:r>
            <a:r>
              <a:rPr lang="en-US" sz="2700" dirty="0">
                <a:solidFill>
                  <a:srgbClr val="FFFF00"/>
                </a:solidFill>
                <a:latin typeface="Calibri"/>
                <a:cs typeface="Calibri"/>
              </a:rPr>
              <a:t>People of color</a:t>
            </a:r>
            <a:r>
              <a:rPr lang="en-US" sz="2700" dirty="0">
                <a:solidFill>
                  <a:srgbClr val="FFFFFF"/>
                </a:solidFill>
                <a:latin typeface="Calibri"/>
                <a:cs typeface="Calibri"/>
              </a:rPr>
              <a:t>, historically denied access to opportunities, were </a:t>
            </a:r>
            <a:r>
              <a:rPr lang="en-US" sz="2700" dirty="0">
                <a:solidFill>
                  <a:srgbClr val="FFFF00"/>
                </a:solidFill>
                <a:latin typeface="Calibri"/>
                <a:cs typeface="Calibri"/>
              </a:rPr>
              <a:t>excluded</a:t>
            </a:r>
            <a:r>
              <a:rPr lang="en-US" sz="2700" dirty="0">
                <a:solidFill>
                  <a:srgbClr val="FFFFFF"/>
                </a:solidFill>
                <a:latin typeface="Calibri"/>
                <a:cs typeface="Calibri"/>
              </a:rPr>
              <a:t> from most economic gains, increasing racial and social inequality. </a:t>
            </a:r>
          </a:p>
          <a:p>
            <a:endParaRPr lang="en-US" sz="2700" dirty="0"/>
          </a:p>
        </p:txBody>
      </p:sp>
      <p:pic>
        <p:nvPicPr>
          <p:cNvPr id="5" name="Picture 4" descr="WBPC.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10400" y="5029200"/>
            <a:ext cx="1816100" cy="1519749"/>
          </a:xfrm>
          <a:prstGeom prst="rect">
            <a:avLst/>
          </a:prstGeom>
        </p:spPr>
      </p:pic>
    </p:spTree>
    <p:extLst>
      <p:ext uri="{BB962C8B-B14F-4D97-AF65-F5344CB8AC3E}">
        <p14:creationId xmlns:p14="http://schemas.microsoft.com/office/powerpoint/2010/main" val="21631958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1253" y="1"/>
            <a:ext cx="7122147" cy="689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377483" y="2935069"/>
            <a:ext cx="4235327" cy="646331"/>
          </a:xfrm>
          <a:prstGeom prst="rect">
            <a:avLst/>
          </a:prstGeom>
          <a:noFill/>
        </p:spPr>
        <p:txBody>
          <a:bodyPr wrap="none" rtlCol="0">
            <a:spAutoFit/>
          </a:bodyPr>
          <a:lstStyle/>
          <a:p>
            <a:r>
              <a:rPr lang="en-US" sz="36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The Circle of Concern</a:t>
            </a:r>
          </a:p>
        </p:txBody>
      </p:sp>
    </p:spTree>
    <p:extLst>
      <p:ext uri="{BB962C8B-B14F-4D97-AF65-F5344CB8AC3E}">
        <p14:creationId xmlns:p14="http://schemas.microsoft.com/office/powerpoint/2010/main" val="22406646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3"/>
          <p:cNvSpPr txBox="1">
            <a:spLocks noChangeArrowheads="1"/>
          </p:cNvSpPr>
          <p:nvPr/>
        </p:nvSpPr>
        <p:spPr bwMode="auto">
          <a:xfrm>
            <a:off x="1219200" y="1143000"/>
            <a:ext cx="6705600" cy="4432300"/>
          </a:xfrm>
          <a:prstGeom prst="rect">
            <a:avLst/>
          </a:prstGeom>
          <a:noFill/>
          <a:ln w="9525">
            <a:noFill/>
            <a:miter lim="800000"/>
            <a:headEnd/>
            <a:tailEnd/>
          </a:ln>
        </p:spPr>
        <p:txBody>
          <a:bodyPr>
            <a:spAutoFit/>
          </a:bodyPr>
          <a:lstStyle/>
          <a:p>
            <a:pPr defTabSz="457200"/>
            <a:r>
              <a:rPr lang="en-US" dirty="0" smtClean="0">
                <a:solidFill>
                  <a:srgbClr val="FFFF00"/>
                </a:solidFill>
                <a:latin typeface="Calibri" pitchFamily="34" charset="0"/>
                <a:cs typeface="Arial" pitchFamily="34" charset="0"/>
              </a:rPr>
              <a:t>The central challenge for modern, diversifying societies is to create a new, broader sense of </a:t>
            </a:r>
            <a:r>
              <a:rPr lang="en-US" dirty="0" smtClean="0">
                <a:solidFill>
                  <a:srgbClr val="FFFFFF"/>
                </a:solidFill>
                <a:latin typeface="Calibri" pitchFamily="34" charset="0"/>
                <a:cs typeface="Arial" pitchFamily="34" charset="0"/>
              </a:rPr>
              <a:t>“we.”</a:t>
            </a:r>
          </a:p>
          <a:p>
            <a:pPr defTabSz="457200"/>
            <a:endParaRPr lang="en-US" dirty="0" smtClean="0">
              <a:solidFill>
                <a:srgbClr val="FFFF00"/>
              </a:solidFill>
              <a:latin typeface="Calibri" pitchFamily="34" charset="0"/>
              <a:cs typeface="Arial" pitchFamily="34" charset="0"/>
            </a:endParaRPr>
          </a:p>
          <a:p>
            <a:pPr algn="r" defTabSz="457200"/>
            <a:r>
              <a:rPr lang="en-US" sz="3600" i="1" dirty="0" smtClean="0">
                <a:solidFill>
                  <a:srgbClr val="FFFFFF"/>
                </a:solidFill>
                <a:latin typeface="Calibri" pitchFamily="34" charset="0"/>
                <a:cs typeface="Arial" pitchFamily="34" charset="0"/>
              </a:rPr>
              <a:t>- Robert Putnam</a:t>
            </a:r>
          </a:p>
          <a:p>
            <a:pPr defTabSz="457200"/>
            <a:endParaRPr lang="en-US" sz="1800" dirty="0" smtClean="0">
              <a:solidFill>
                <a:srgbClr val="FFFF00"/>
              </a:solidFill>
              <a:latin typeface="Calibri" pitchFamily="34" charset="0"/>
              <a:cs typeface="Arial" pitchFamily="34" charset="0"/>
            </a:endParaRPr>
          </a:p>
        </p:txBody>
      </p:sp>
    </p:spTree>
    <p:extLst>
      <p:ext uri="{BB962C8B-B14F-4D97-AF65-F5344CB8AC3E}">
        <p14:creationId xmlns:p14="http://schemas.microsoft.com/office/powerpoint/2010/main" val="40846077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82"/>
            <a:ext cx="8229600" cy="1143000"/>
          </a:xfrm>
        </p:spPr>
        <p:txBody>
          <a:bodyPr/>
          <a:lstStyle/>
          <a:p>
            <a:r>
              <a:rPr lang="en-US" dirty="0" smtClean="0">
                <a:solidFill>
                  <a:srgbClr val="FFFF00"/>
                </a:solidFill>
              </a:rPr>
              <a:t>Small group discussion </a:t>
            </a:r>
            <a:endParaRPr lang="en-US" dirty="0">
              <a:solidFill>
                <a:srgbClr val="FFFF00"/>
              </a:solidFill>
            </a:endParaRPr>
          </a:p>
        </p:txBody>
      </p:sp>
      <p:sp>
        <p:nvSpPr>
          <p:cNvPr id="3" name="Content Placeholder 2"/>
          <p:cNvSpPr>
            <a:spLocks noGrp="1"/>
          </p:cNvSpPr>
          <p:nvPr>
            <p:ph idx="1"/>
          </p:nvPr>
        </p:nvSpPr>
        <p:spPr>
          <a:xfrm>
            <a:off x="457200" y="1219200"/>
            <a:ext cx="8229600" cy="4906963"/>
          </a:xfrm>
        </p:spPr>
        <p:txBody>
          <a:bodyPr/>
          <a:lstStyle/>
          <a:p>
            <a:r>
              <a:rPr lang="en-US" dirty="0" smtClean="0">
                <a:solidFill>
                  <a:schemeClr val="bg1"/>
                </a:solidFill>
              </a:rPr>
              <a:t>What are the implications of the intersection of race and the role of government in your work? </a:t>
            </a:r>
          </a:p>
          <a:p>
            <a:endParaRPr lang="en-US" dirty="0" smtClean="0">
              <a:solidFill>
                <a:schemeClr val="bg1"/>
              </a:solidFill>
            </a:endParaRPr>
          </a:p>
          <a:p>
            <a:r>
              <a:rPr lang="en-US" dirty="0" smtClean="0">
                <a:solidFill>
                  <a:schemeClr val="bg1"/>
                </a:solidFill>
              </a:rPr>
              <a:t>What are ways in which you can integrate what you’ve heard today to begin shifting the conversation? </a:t>
            </a:r>
          </a:p>
          <a:p>
            <a:endParaRPr lang="en-US" dirty="0">
              <a:solidFill>
                <a:schemeClr val="bg1"/>
              </a:solidFill>
            </a:endParaRPr>
          </a:p>
          <a:p>
            <a:r>
              <a:rPr lang="en-US" dirty="0" smtClean="0">
                <a:solidFill>
                  <a:schemeClr val="bg1"/>
                </a:solidFill>
              </a:rPr>
              <a:t>Apply to an issue you are working on</a:t>
            </a:r>
            <a:endParaRPr lang="en-US" dirty="0">
              <a:solidFill>
                <a:schemeClr val="bg1"/>
              </a:solidFill>
            </a:endParaRPr>
          </a:p>
        </p:txBody>
      </p:sp>
    </p:spTree>
    <p:extLst>
      <p:ext uri="{BB962C8B-B14F-4D97-AF65-F5344CB8AC3E}">
        <p14:creationId xmlns:p14="http://schemas.microsoft.com/office/powerpoint/2010/main" val="24856789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l_fi" descr="http://localtvwghp.files.wordpress.com/2012/07/justice.jpg?w=340"/>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 y="0"/>
            <a:ext cx="9144001" cy="6858000"/>
          </a:xfrm>
          <a:prstGeom prst="rect">
            <a:avLst/>
          </a:prstGeom>
          <a:noFill/>
          <a:ln w="9525">
            <a:noFill/>
            <a:miter lim="800000"/>
            <a:headEnd/>
            <a:tailEnd/>
          </a:ln>
        </p:spPr>
      </p:pic>
    </p:spTree>
    <p:extLst>
      <p:ext uri="{BB962C8B-B14F-4D97-AF65-F5344CB8AC3E}">
        <p14:creationId xmlns:p14="http://schemas.microsoft.com/office/powerpoint/2010/main" val="112743651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3400"/>
            <a:ext cx="8229600" cy="6583362"/>
          </a:xfrm>
        </p:spPr>
        <p:txBody>
          <a:bodyPr/>
          <a:lstStyle/>
          <a:p>
            <a:r>
              <a:rPr lang="en-US" dirty="0" smtClean="0">
                <a:solidFill>
                  <a:schemeClr val="bg1"/>
                </a:solidFill>
              </a:rPr>
              <a:t>Reclaim the notion of government as a </a:t>
            </a:r>
            <a:r>
              <a:rPr lang="en-US" dirty="0" smtClean="0">
                <a:solidFill>
                  <a:srgbClr val="FFFF00"/>
                </a:solidFill>
              </a:rPr>
              <a:t>tool</a:t>
            </a:r>
            <a:r>
              <a:rPr lang="en-US" dirty="0" smtClean="0">
                <a:solidFill>
                  <a:schemeClr val="bg1"/>
                </a:solidFill>
              </a:rPr>
              <a:t> for racial justice </a:t>
            </a:r>
          </a:p>
          <a:p>
            <a:pPr marL="0" indent="0">
              <a:buNone/>
            </a:pPr>
            <a:endParaRPr lang="en-US" dirty="0" smtClean="0">
              <a:solidFill>
                <a:schemeClr val="bg1"/>
              </a:solidFill>
            </a:endParaRPr>
          </a:p>
          <a:p>
            <a:r>
              <a:rPr lang="en-US" dirty="0" smtClean="0">
                <a:solidFill>
                  <a:schemeClr val="bg1"/>
                </a:solidFill>
              </a:rPr>
              <a:t>Lift up the systems that </a:t>
            </a:r>
            <a:r>
              <a:rPr lang="en-US" dirty="0" smtClean="0">
                <a:solidFill>
                  <a:srgbClr val="FFFF00"/>
                </a:solidFill>
              </a:rPr>
              <a:t>benefit all of us </a:t>
            </a:r>
            <a:r>
              <a:rPr lang="en-US" dirty="0" smtClean="0">
                <a:solidFill>
                  <a:schemeClr val="bg1"/>
                </a:solidFill>
              </a:rPr>
              <a:t>and the need to invest in them equitably</a:t>
            </a:r>
          </a:p>
          <a:p>
            <a:endParaRPr lang="en-US" dirty="0" smtClean="0">
              <a:solidFill>
                <a:srgbClr val="FFFF00"/>
              </a:solidFill>
            </a:endParaRPr>
          </a:p>
          <a:p>
            <a:r>
              <a:rPr lang="en-US" dirty="0" smtClean="0">
                <a:solidFill>
                  <a:schemeClr val="bg1"/>
                </a:solidFill>
              </a:rPr>
              <a:t>Reinforce our </a:t>
            </a:r>
            <a:r>
              <a:rPr lang="en-US" dirty="0" smtClean="0">
                <a:solidFill>
                  <a:srgbClr val="FFFF00"/>
                </a:solidFill>
              </a:rPr>
              <a:t>interdependence</a:t>
            </a:r>
            <a:r>
              <a:rPr lang="en-US" dirty="0" smtClean="0">
                <a:solidFill>
                  <a:schemeClr val="bg1"/>
                </a:solidFill>
              </a:rPr>
              <a:t> with one another and our </a:t>
            </a:r>
            <a:r>
              <a:rPr lang="en-US" dirty="0" smtClean="0">
                <a:solidFill>
                  <a:srgbClr val="FFFF00"/>
                </a:solidFill>
              </a:rPr>
              <a:t>shared fate - broadening the circle of concern. </a:t>
            </a:r>
            <a:endParaRPr lang="en-US" dirty="0">
              <a:solidFill>
                <a:srgbClr val="FFFF00"/>
              </a:solidFill>
            </a:endParaRPr>
          </a:p>
        </p:txBody>
      </p:sp>
    </p:spTree>
    <p:extLst>
      <p:ext uri="{BB962C8B-B14F-4D97-AF65-F5344CB8AC3E}">
        <p14:creationId xmlns:p14="http://schemas.microsoft.com/office/powerpoint/2010/main" val="41166122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533400"/>
            <a:ext cx="7772400" cy="5816977"/>
          </a:xfrm>
          <a:prstGeom prst="rect">
            <a:avLst/>
          </a:prstGeom>
        </p:spPr>
        <p:txBody>
          <a:bodyPr wrap="square">
            <a:spAutoFit/>
          </a:bodyPr>
          <a:lstStyle/>
          <a:p>
            <a:r>
              <a:rPr lang="en-US" sz="3200" dirty="0" smtClean="0">
                <a:solidFill>
                  <a:schemeClr val="bg1"/>
                </a:solidFill>
              </a:rPr>
              <a:t>“When </a:t>
            </a:r>
            <a:r>
              <a:rPr lang="en-US" sz="3200" dirty="0">
                <a:solidFill>
                  <a:schemeClr val="bg1"/>
                </a:solidFill>
              </a:rPr>
              <a:t>Americans accept their differences in a context of certain </a:t>
            </a:r>
            <a:r>
              <a:rPr lang="en-US" sz="3200" dirty="0">
                <a:solidFill>
                  <a:srgbClr val="FFFF00"/>
                </a:solidFill>
              </a:rPr>
              <a:t>shared principles and values</a:t>
            </a:r>
            <a:r>
              <a:rPr lang="en-US" sz="3200" dirty="0">
                <a:solidFill>
                  <a:schemeClr val="bg1"/>
                </a:solidFill>
              </a:rPr>
              <a:t>, the myriad cultures present and emerging here become </a:t>
            </a:r>
            <a:r>
              <a:rPr lang="en-US" sz="3200" dirty="0">
                <a:solidFill>
                  <a:srgbClr val="FFFF00"/>
                </a:solidFill>
              </a:rPr>
              <a:t>wellsprings of spiritual strength and social justice</a:t>
            </a:r>
            <a:r>
              <a:rPr lang="en-US" sz="3200" dirty="0">
                <a:solidFill>
                  <a:schemeClr val="bg1"/>
                </a:solidFill>
              </a:rPr>
              <a:t> in a great, transnational experiment. A more </a:t>
            </a:r>
            <a:r>
              <a:rPr lang="en-US" sz="3200" dirty="0">
                <a:solidFill>
                  <a:srgbClr val="FFFF00"/>
                </a:solidFill>
              </a:rPr>
              <a:t>multicultural America </a:t>
            </a:r>
            <a:r>
              <a:rPr lang="en-US" sz="3200" dirty="0">
                <a:solidFill>
                  <a:schemeClr val="bg1"/>
                </a:solidFill>
              </a:rPr>
              <a:t>offers an exciting opportunity </a:t>
            </a:r>
            <a:r>
              <a:rPr lang="en-US" sz="3200" dirty="0">
                <a:solidFill>
                  <a:srgbClr val="FFFF00"/>
                </a:solidFill>
              </a:rPr>
              <a:t>to extend freedom and democracy </a:t>
            </a:r>
            <a:r>
              <a:rPr lang="en-US" sz="3200" dirty="0">
                <a:solidFill>
                  <a:schemeClr val="bg1"/>
                </a:solidFill>
              </a:rPr>
              <a:t>to people who haven't had it before and to enrich it for those who have</a:t>
            </a:r>
            <a:r>
              <a:rPr lang="en-US" sz="3200" dirty="0" smtClean="0">
                <a:solidFill>
                  <a:schemeClr val="bg1"/>
                </a:solidFill>
              </a:rPr>
              <a:t>.”</a:t>
            </a:r>
          </a:p>
          <a:p>
            <a:endParaRPr lang="en-US" sz="2400" dirty="0">
              <a:solidFill>
                <a:schemeClr val="bg1"/>
              </a:solidFill>
            </a:endParaRPr>
          </a:p>
          <a:p>
            <a:pPr algn="r"/>
            <a:r>
              <a:rPr lang="en-US" sz="2800" dirty="0" smtClean="0">
                <a:solidFill>
                  <a:schemeClr val="bg1"/>
                </a:solidFill>
              </a:rPr>
              <a:t>- Jim Sleeper</a:t>
            </a:r>
            <a:endParaRPr lang="en-US" sz="2800" dirty="0">
              <a:solidFill>
                <a:schemeClr val="bg1"/>
              </a:solidFill>
            </a:endParaRPr>
          </a:p>
        </p:txBody>
      </p:sp>
    </p:spTree>
    <p:extLst>
      <p:ext uri="{BB962C8B-B14F-4D97-AF65-F5344CB8AC3E}">
        <p14:creationId xmlns:p14="http://schemas.microsoft.com/office/powerpoint/2010/main" val="31757227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6" name="Picture 2"/>
          <p:cNvPicPr>
            <a:picLocks noChangeAspect="1" noChangeArrowheads="1"/>
          </p:cNvPicPr>
          <p:nvPr/>
        </p:nvPicPr>
        <p:blipFill>
          <a:blip r:embed="rId3" cstate="screen"/>
          <a:srcRect/>
          <a:stretch>
            <a:fillRect/>
          </a:stretch>
        </p:blipFill>
        <p:spPr bwMode="auto">
          <a:xfrm>
            <a:off x="2190750" y="176213"/>
            <a:ext cx="4762500" cy="6505575"/>
          </a:xfrm>
          <a:prstGeom prst="rect">
            <a:avLst/>
          </a:prstGeom>
          <a:noFill/>
          <a:ln w="9525">
            <a:noFill/>
            <a:miter lim="800000"/>
            <a:headEnd/>
            <a:tailEnd/>
          </a:ln>
        </p:spPr>
      </p:pic>
    </p:spTree>
    <p:extLst>
      <p:ext uri="{BB962C8B-B14F-4D97-AF65-F5344CB8AC3E}">
        <p14:creationId xmlns:p14="http://schemas.microsoft.com/office/powerpoint/2010/main" val="3635356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FF00"/>
                </a:solidFill>
              </a:rPr>
              <a:t>Conversations in Context</a:t>
            </a:r>
            <a:endParaRPr lang="en-US" dirty="0">
              <a:solidFill>
                <a:srgbClr val="FFFF00"/>
              </a:solidFill>
            </a:endParaRPr>
          </a:p>
        </p:txBody>
      </p:sp>
      <p:sp>
        <p:nvSpPr>
          <p:cNvPr id="4" name="Content Placeholder 3"/>
          <p:cNvSpPr>
            <a:spLocks noGrp="1"/>
          </p:cNvSpPr>
          <p:nvPr>
            <p:ph idx="1"/>
          </p:nvPr>
        </p:nvSpPr>
        <p:spPr/>
        <p:txBody>
          <a:bodyPr/>
          <a:lstStyle/>
          <a:p>
            <a:r>
              <a:rPr lang="en-US" dirty="0" smtClean="0">
                <a:solidFill>
                  <a:schemeClr val="bg1"/>
                </a:solidFill>
              </a:rPr>
              <a:t>Policy debates </a:t>
            </a:r>
          </a:p>
          <a:p>
            <a:endParaRPr lang="en-US" dirty="0" smtClean="0">
              <a:solidFill>
                <a:schemeClr val="bg1"/>
              </a:solidFill>
            </a:endParaRPr>
          </a:p>
          <a:p>
            <a:r>
              <a:rPr lang="en-US" dirty="0" smtClean="0">
                <a:solidFill>
                  <a:schemeClr val="bg1"/>
                </a:solidFill>
              </a:rPr>
              <a:t>Program design</a:t>
            </a:r>
          </a:p>
          <a:p>
            <a:endParaRPr lang="en-US" dirty="0" smtClean="0">
              <a:solidFill>
                <a:schemeClr val="bg1"/>
              </a:solidFill>
            </a:endParaRPr>
          </a:p>
          <a:p>
            <a:r>
              <a:rPr lang="en-US" dirty="0" smtClean="0">
                <a:solidFill>
                  <a:schemeClr val="bg1"/>
                </a:solidFill>
              </a:rPr>
              <a:t>Political conversations </a:t>
            </a:r>
          </a:p>
          <a:p>
            <a:endParaRPr lang="en-US" dirty="0" smtClean="0">
              <a:solidFill>
                <a:schemeClr val="bg1"/>
              </a:solidFill>
            </a:endParaRPr>
          </a:p>
          <a:p>
            <a:r>
              <a:rPr lang="en-US" dirty="0" smtClean="0">
                <a:solidFill>
                  <a:schemeClr val="bg1"/>
                </a:solidFill>
              </a:rPr>
              <a:t> Civic Participation </a:t>
            </a:r>
            <a:endParaRPr lang="en-US" dirty="0">
              <a:solidFill>
                <a:schemeClr val="bg1"/>
              </a:solidFill>
            </a:endParaRPr>
          </a:p>
        </p:txBody>
      </p:sp>
    </p:spTree>
    <p:extLst>
      <p:ext uri="{BB962C8B-B14F-4D97-AF65-F5344CB8AC3E}">
        <p14:creationId xmlns:p14="http://schemas.microsoft.com/office/powerpoint/2010/main" val="2023414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228600"/>
            <a:ext cx="9144000" cy="1066800"/>
          </a:xfrm>
          <a:noFill/>
        </p:spPr>
        <p:txBody>
          <a:bodyPr/>
          <a:lstStyle/>
          <a:p>
            <a:r>
              <a:rPr lang="en-US" sz="3600" b="1" dirty="0" smtClean="0">
                <a:solidFill>
                  <a:srgbClr val="FFFF00"/>
                </a:solidFill>
                <a:latin typeface="Corbel" pitchFamily="34" charset="0"/>
              </a:rPr>
              <a:t>Race and the Role of Government</a:t>
            </a:r>
          </a:p>
        </p:txBody>
      </p:sp>
      <p:sp useBgFill="1">
        <p:nvSpPr>
          <p:cNvPr id="48131" name="Rectangle 3"/>
          <p:cNvSpPr>
            <a:spLocks noGrp="1" noChangeArrowheads="1"/>
          </p:cNvSpPr>
          <p:nvPr>
            <p:ph type="body" idx="1"/>
          </p:nvPr>
        </p:nvSpPr>
        <p:spPr>
          <a:xfrm>
            <a:off x="457200" y="609600"/>
            <a:ext cx="8229600" cy="6019800"/>
          </a:xfrm>
        </p:spPr>
        <p:txBody>
          <a:bodyPr/>
          <a:lstStyle/>
          <a:p>
            <a:pPr>
              <a:spcBef>
                <a:spcPts val="600"/>
              </a:spcBef>
              <a:spcAft>
                <a:spcPts val="600"/>
              </a:spcAft>
              <a:buNone/>
            </a:pPr>
            <a:r>
              <a:rPr lang="en-US" b="1" dirty="0" smtClean="0">
                <a:solidFill>
                  <a:schemeClr val="bg1"/>
                </a:solidFill>
                <a:latin typeface="Calibri" pitchFamily="34" charset="0"/>
              </a:rPr>
              <a:t>How do we:</a:t>
            </a:r>
          </a:p>
          <a:p>
            <a:pPr>
              <a:spcBef>
                <a:spcPct val="30000"/>
              </a:spcBef>
              <a:defRPr/>
            </a:pPr>
            <a:r>
              <a:rPr lang="en-US" sz="2400" kern="1200" dirty="0">
                <a:solidFill>
                  <a:schemeClr val="bg1"/>
                </a:solidFill>
                <a:latin typeface="Calibri" pitchFamily="34" charset="0"/>
              </a:rPr>
              <a:t>R</a:t>
            </a:r>
            <a:r>
              <a:rPr lang="en-US" sz="2400" kern="1200" dirty="0" smtClean="0">
                <a:solidFill>
                  <a:schemeClr val="bg1"/>
                </a:solidFill>
                <a:latin typeface="Calibri" pitchFamily="34" charset="0"/>
              </a:rPr>
              <a:t>ecognize the historical and structural racism that has been imbedded in public systems and continues to exacerbate inequities, but also realize that it is through government that our most important strides towards justice and equity have been realized.</a:t>
            </a:r>
            <a:endParaRPr lang="en-US" sz="2400" kern="1200" dirty="0">
              <a:solidFill>
                <a:schemeClr val="bg1"/>
              </a:solidFill>
              <a:latin typeface="Calibri" pitchFamily="34" charset="0"/>
            </a:endParaRPr>
          </a:p>
          <a:p>
            <a:pPr>
              <a:spcBef>
                <a:spcPts val="600"/>
              </a:spcBef>
              <a:spcAft>
                <a:spcPts val="600"/>
              </a:spcAft>
            </a:pPr>
            <a:r>
              <a:rPr lang="en-US" sz="2400" kern="1200" dirty="0" smtClean="0">
                <a:solidFill>
                  <a:schemeClr val="bg1"/>
                </a:solidFill>
                <a:latin typeface="Calibri" pitchFamily="34" charset="0"/>
              </a:rPr>
              <a:t>Understand that some anti-government sentiment is directly tied up in racial bias, both implicit and explicit </a:t>
            </a:r>
          </a:p>
          <a:p>
            <a:pPr>
              <a:spcBef>
                <a:spcPts val="600"/>
              </a:spcBef>
              <a:spcAft>
                <a:spcPts val="600"/>
              </a:spcAft>
            </a:pPr>
            <a:r>
              <a:rPr lang="en-US" sz="2400" kern="1200" dirty="0" smtClean="0">
                <a:solidFill>
                  <a:schemeClr val="bg1"/>
                </a:solidFill>
                <a:latin typeface="Calibri" pitchFamily="34" charset="0"/>
              </a:rPr>
              <a:t>Find a way </a:t>
            </a:r>
            <a:r>
              <a:rPr lang="en-US" sz="2400" kern="1200" dirty="0">
                <a:solidFill>
                  <a:schemeClr val="bg1"/>
                </a:solidFill>
                <a:latin typeface="Calibri" pitchFamily="34" charset="0"/>
              </a:rPr>
              <a:t>to uphold (at least </a:t>
            </a:r>
            <a:r>
              <a:rPr lang="en-US" sz="2400" kern="1200" dirty="0" err="1">
                <a:solidFill>
                  <a:schemeClr val="bg1"/>
                </a:solidFill>
                <a:latin typeface="Calibri" pitchFamily="34" charset="0"/>
              </a:rPr>
              <a:t>aspirationally</a:t>
            </a:r>
            <a:r>
              <a:rPr lang="en-US" sz="2400" kern="1200" dirty="0">
                <a:solidFill>
                  <a:schemeClr val="bg1"/>
                </a:solidFill>
                <a:latin typeface="Calibri" pitchFamily="34" charset="0"/>
              </a:rPr>
              <a:t>) the need for robust, supported and correctly-focused public systems as tools for shared prosperity and racial equity, </a:t>
            </a:r>
            <a:r>
              <a:rPr lang="en-US" sz="2400" kern="1200" dirty="0" smtClean="0">
                <a:solidFill>
                  <a:schemeClr val="bg1"/>
                </a:solidFill>
                <a:latin typeface="Calibri" pitchFamily="34" charset="0"/>
              </a:rPr>
              <a:t>and</a:t>
            </a:r>
          </a:p>
          <a:p>
            <a:pPr>
              <a:spcBef>
                <a:spcPct val="30000"/>
              </a:spcBef>
              <a:defRPr/>
            </a:pPr>
            <a:r>
              <a:rPr lang="en-US" sz="2400" kern="1200" dirty="0">
                <a:solidFill>
                  <a:schemeClr val="bg1"/>
                </a:solidFill>
                <a:latin typeface="Calibri" pitchFamily="34" charset="0"/>
              </a:rPr>
              <a:t>E</a:t>
            </a:r>
            <a:r>
              <a:rPr lang="en-US" sz="2400" kern="1200" dirty="0" smtClean="0">
                <a:solidFill>
                  <a:schemeClr val="bg1"/>
                </a:solidFill>
                <a:latin typeface="Calibri" pitchFamily="34" charset="0"/>
              </a:rPr>
              <a:t>ngage </a:t>
            </a:r>
            <a:r>
              <a:rPr lang="en-US" sz="2400" kern="1200" dirty="0">
                <a:solidFill>
                  <a:schemeClr val="bg1"/>
                </a:solidFill>
                <a:latin typeface="Calibri" pitchFamily="34" charset="0"/>
              </a:rPr>
              <a:t>communities of color in the effort to reclaim and rebuild </a:t>
            </a:r>
            <a:r>
              <a:rPr lang="en-US" sz="2400" kern="1200" dirty="0" smtClean="0">
                <a:solidFill>
                  <a:schemeClr val="bg1"/>
                </a:solidFill>
                <a:latin typeface="Calibri" pitchFamily="34" charset="0"/>
              </a:rPr>
              <a:t>government</a:t>
            </a:r>
          </a:p>
          <a:p>
            <a:pPr marL="0" indent="0">
              <a:spcBef>
                <a:spcPct val="30000"/>
              </a:spcBef>
              <a:buNone/>
              <a:defRPr/>
            </a:pPr>
            <a:endParaRPr lang="en-US" sz="2400" kern="1200" dirty="0">
              <a:solidFill>
                <a:schemeClr val="bg1"/>
              </a:solidFill>
              <a:latin typeface="Calibri" pitchFamily="34" charset="0"/>
            </a:endParaRPr>
          </a:p>
          <a:p>
            <a:endParaRPr lang="en-US" sz="2400" dirty="0">
              <a:latin typeface="Calibri" pitchFamily="34" charset="0"/>
            </a:endParaRPr>
          </a:p>
          <a:p>
            <a:pPr>
              <a:spcBef>
                <a:spcPts val="600"/>
              </a:spcBef>
              <a:spcAft>
                <a:spcPts val="600"/>
              </a:spcAft>
            </a:pPr>
            <a:endParaRPr lang="en-US" sz="2400" kern="1200" dirty="0" smtClean="0">
              <a:solidFill>
                <a:schemeClr val="bg1"/>
              </a:solidFill>
              <a:latin typeface="Calibri" pitchFamily="34" charset="0"/>
            </a:endParaRPr>
          </a:p>
          <a:p>
            <a:pPr>
              <a:spcBef>
                <a:spcPts val="600"/>
              </a:spcBef>
              <a:spcAft>
                <a:spcPts val="600"/>
              </a:spcAft>
            </a:pPr>
            <a:endParaRPr lang="en-US" sz="2400" kern="1200" dirty="0">
              <a:solidFill>
                <a:schemeClr val="bg1"/>
              </a:solidFill>
              <a:latin typeface="Calibri" pitchFamily="34" charset="0"/>
            </a:endParaRPr>
          </a:p>
          <a:p>
            <a:pPr>
              <a:spcBef>
                <a:spcPts val="600"/>
              </a:spcBef>
              <a:spcAft>
                <a:spcPts val="600"/>
              </a:spcAft>
              <a:buNone/>
            </a:pPr>
            <a:endParaRPr lang="en-US" b="1" dirty="0" smtClean="0">
              <a:solidFill>
                <a:schemeClr val="bg1"/>
              </a:solidFill>
              <a:latin typeface="Calibri" pitchFamily="34" charset="0"/>
            </a:endParaRPr>
          </a:p>
        </p:txBody>
      </p:sp>
    </p:spTree>
    <p:extLst>
      <p:ext uri="{BB962C8B-B14F-4D97-AF65-F5344CB8AC3E}">
        <p14:creationId xmlns:p14="http://schemas.microsoft.com/office/powerpoint/2010/main" val="7747493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animEffect transition="in" filter="fade">
                                      <p:cBhvr>
                                        <p:cTn id="7" dur="1000"/>
                                        <p:tgtEl>
                                          <p:spTgt spid="48131">
                                            <p:txEl>
                                              <p:pRg st="1" end="1"/>
                                            </p:txEl>
                                          </p:spTgt>
                                        </p:tgtEl>
                                      </p:cBhvr>
                                    </p:animEffect>
                                    <p:anim calcmode="lin" valueType="num">
                                      <p:cBhvr>
                                        <p:cTn id="8" dur="10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81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8131">
                                            <p:txEl>
                                              <p:pRg st="2" end="2"/>
                                            </p:txEl>
                                          </p:spTgt>
                                        </p:tgtEl>
                                        <p:attrNameLst>
                                          <p:attrName>style.visibility</p:attrName>
                                        </p:attrNameLst>
                                      </p:cBhvr>
                                      <p:to>
                                        <p:strVal val="visible"/>
                                      </p:to>
                                    </p:set>
                                    <p:animEffect transition="in" filter="fade">
                                      <p:cBhvr>
                                        <p:cTn id="14" dur="1000"/>
                                        <p:tgtEl>
                                          <p:spTgt spid="48131">
                                            <p:txEl>
                                              <p:pRg st="2" end="2"/>
                                            </p:txEl>
                                          </p:spTgt>
                                        </p:tgtEl>
                                      </p:cBhvr>
                                    </p:animEffect>
                                    <p:anim calcmode="lin" valueType="num">
                                      <p:cBhvr>
                                        <p:cTn id="15" dur="10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81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8131">
                                            <p:txEl>
                                              <p:pRg st="3" end="3"/>
                                            </p:txEl>
                                          </p:spTgt>
                                        </p:tgtEl>
                                        <p:attrNameLst>
                                          <p:attrName>style.visibility</p:attrName>
                                        </p:attrNameLst>
                                      </p:cBhvr>
                                      <p:to>
                                        <p:strVal val="visible"/>
                                      </p:to>
                                    </p:set>
                                    <p:animEffect transition="in" filter="fade">
                                      <p:cBhvr>
                                        <p:cTn id="21" dur="1000"/>
                                        <p:tgtEl>
                                          <p:spTgt spid="48131">
                                            <p:txEl>
                                              <p:pRg st="3" end="3"/>
                                            </p:txEl>
                                          </p:spTgt>
                                        </p:tgtEl>
                                      </p:cBhvr>
                                    </p:animEffect>
                                    <p:anim calcmode="lin" valueType="num">
                                      <p:cBhvr>
                                        <p:cTn id="22" dur="1000" fill="hold"/>
                                        <p:tgtEl>
                                          <p:spTgt spid="4813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813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8131">
                                            <p:txEl>
                                              <p:pRg st="4" end="4"/>
                                            </p:txEl>
                                          </p:spTgt>
                                        </p:tgtEl>
                                        <p:attrNameLst>
                                          <p:attrName>style.visibility</p:attrName>
                                        </p:attrNameLst>
                                      </p:cBhvr>
                                      <p:to>
                                        <p:strVal val="visible"/>
                                      </p:to>
                                    </p:set>
                                    <p:animEffect transition="in" filter="fade">
                                      <p:cBhvr>
                                        <p:cTn id="28" dur="1000"/>
                                        <p:tgtEl>
                                          <p:spTgt spid="48131">
                                            <p:txEl>
                                              <p:pRg st="4" end="4"/>
                                            </p:txEl>
                                          </p:spTgt>
                                        </p:tgtEl>
                                      </p:cBhvr>
                                    </p:animEffect>
                                    <p:anim calcmode="lin" valueType="num">
                                      <p:cBhvr>
                                        <p:cTn id="29" dur="1000" fill="hold"/>
                                        <p:tgtEl>
                                          <p:spTgt spid="48131">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813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690063"/>
            <a:ext cx="5029200" cy="2800767"/>
          </a:xfrm>
          <a:prstGeom prst="rect">
            <a:avLst/>
          </a:prstGeom>
        </p:spPr>
        <p:txBody>
          <a:bodyPr wrap="square">
            <a:spAutoFit/>
          </a:bodyPr>
          <a:lstStyle/>
          <a:p>
            <a:pPr>
              <a:spcBef>
                <a:spcPct val="30000"/>
              </a:spcBef>
              <a:defRPr/>
            </a:pPr>
            <a:r>
              <a:rPr lang="en-US" dirty="0">
                <a:solidFill>
                  <a:schemeClr val="bg1"/>
                </a:solidFill>
                <a:latin typeface="Arial" charset="0"/>
              </a:rPr>
              <a:t>While also engaging all Americans in these </a:t>
            </a:r>
            <a:r>
              <a:rPr lang="en-US" dirty="0" smtClean="0">
                <a:solidFill>
                  <a:schemeClr val="bg1"/>
                </a:solidFill>
                <a:latin typeface="Arial" charset="0"/>
              </a:rPr>
              <a:t>questions….</a:t>
            </a:r>
            <a:endParaRPr lang="en-US" dirty="0">
              <a:solidFill>
                <a:schemeClr val="bg1"/>
              </a:solidFill>
              <a:latin typeface="Arial" charset="0"/>
            </a:endParaRPr>
          </a:p>
        </p:txBody>
      </p:sp>
    </p:spTree>
    <p:extLst>
      <p:ext uri="{BB962C8B-B14F-4D97-AF65-F5344CB8AC3E}">
        <p14:creationId xmlns:p14="http://schemas.microsoft.com/office/powerpoint/2010/main" val="202341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http://chicaneculture.com/wp-content/uploads/2010/04/winding_road_7.jpg"/>
          <p:cNvPicPr>
            <a:picLocks noChangeAspect="1" noChangeArrowheads="1"/>
          </p:cNvPicPr>
          <p:nvPr/>
        </p:nvPicPr>
        <p:blipFill>
          <a:blip r:embed="rId3" cstate="print"/>
          <a:srcRect/>
          <a:stretch>
            <a:fillRect/>
          </a:stretch>
        </p:blipFill>
        <p:spPr bwMode="auto">
          <a:xfrm>
            <a:off x="-1" y="0"/>
            <a:ext cx="9633507" cy="6858000"/>
          </a:xfrm>
          <a:prstGeom prst="rect">
            <a:avLst/>
          </a:prstGeom>
          <a:noFill/>
        </p:spPr>
      </p:pic>
      <p:sp>
        <p:nvSpPr>
          <p:cNvPr id="44034" name="Rectangle 2"/>
          <p:cNvSpPr>
            <a:spLocks noGrp="1" noChangeArrowheads="1"/>
          </p:cNvSpPr>
          <p:nvPr>
            <p:ph type="title"/>
          </p:nvPr>
        </p:nvSpPr>
        <p:spPr>
          <a:xfrm>
            <a:off x="0" y="0"/>
            <a:ext cx="4343400" cy="838200"/>
          </a:xfrm>
          <a:noFill/>
        </p:spPr>
        <p:txBody>
          <a:bodyPr/>
          <a:lstStyle/>
          <a:p>
            <a:r>
              <a:rPr lang="en-US" sz="4000" b="1" dirty="0" smtClean="0">
                <a:solidFill>
                  <a:srgbClr val="FFFF00"/>
                </a:solidFill>
                <a:latin typeface="Calibri" pitchFamily="34" charset="0"/>
              </a:rPr>
              <a:t>A Winding Road </a:t>
            </a:r>
          </a:p>
        </p:txBody>
      </p:sp>
      <p:sp>
        <p:nvSpPr>
          <p:cNvPr id="2" name="TextBox 1"/>
          <p:cNvSpPr txBox="1"/>
          <p:nvPr/>
        </p:nvSpPr>
        <p:spPr>
          <a:xfrm>
            <a:off x="2725569" y="6153921"/>
            <a:ext cx="2003690" cy="523220"/>
          </a:xfrm>
          <a:prstGeom prst="rect">
            <a:avLst/>
          </a:prstGeom>
          <a:noFill/>
        </p:spPr>
        <p:txBody>
          <a:bodyPr wrap="none" rtlCol="0">
            <a:spAutoFit/>
          </a:bodyPr>
          <a:lstStyle/>
          <a:p>
            <a:pPr algn="ctr"/>
            <a:r>
              <a:rPr lang="en-US" sz="2800" dirty="0" smtClean="0">
                <a:solidFill>
                  <a:schemeClr val="bg1"/>
                </a:solidFill>
                <a:latin typeface="Calibri" pitchFamily="34" charset="0"/>
              </a:rPr>
              <a:t>Trail of Tears</a:t>
            </a:r>
            <a:endParaRPr lang="en-US" sz="2800" dirty="0">
              <a:solidFill>
                <a:schemeClr val="bg1"/>
              </a:solidFill>
              <a:latin typeface="Calibri" pitchFamily="34" charset="0"/>
            </a:endParaRPr>
          </a:p>
        </p:txBody>
      </p:sp>
      <p:sp>
        <p:nvSpPr>
          <p:cNvPr id="5" name="TextBox 4"/>
          <p:cNvSpPr txBox="1"/>
          <p:nvPr/>
        </p:nvSpPr>
        <p:spPr>
          <a:xfrm>
            <a:off x="3727415" y="5471092"/>
            <a:ext cx="2178673" cy="523220"/>
          </a:xfrm>
          <a:prstGeom prst="rect">
            <a:avLst/>
          </a:prstGeom>
          <a:noFill/>
        </p:spPr>
        <p:txBody>
          <a:bodyPr wrap="none" rtlCol="0">
            <a:spAutoFit/>
          </a:bodyPr>
          <a:lstStyle/>
          <a:p>
            <a:pPr algn="ctr"/>
            <a:r>
              <a:rPr lang="en-US" sz="2800" dirty="0" smtClean="0">
                <a:solidFill>
                  <a:schemeClr val="bg1"/>
                </a:solidFill>
                <a:latin typeface="Calibri" pitchFamily="34" charset="0"/>
              </a:rPr>
              <a:t>Emancipation</a:t>
            </a:r>
            <a:endParaRPr lang="en-US" sz="2800" dirty="0">
              <a:solidFill>
                <a:schemeClr val="bg1"/>
              </a:solidFill>
              <a:latin typeface="Calibri" pitchFamily="34" charset="0"/>
            </a:endParaRPr>
          </a:p>
        </p:txBody>
      </p:sp>
      <p:sp>
        <p:nvSpPr>
          <p:cNvPr id="6" name="TextBox 5"/>
          <p:cNvSpPr txBox="1"/>
          <p:nvPr/>
        </p:nvSpPr>
        <p:spPr>
          <a:xfrm>
            <a:off x="4474462" y="4734580"/>
            <a:ext cx="2383538" cy="523220"/>
          </a:xfrm>
          <a:prstGeom prst="rect">
            <a:avLst/>
          </a:prstGeom>
          <a:noFill/>
        </p:spPr>
        <p:txBody>
          <a:bodyPr wrap="none" rtlCol="0">
            <a:spAutoFit/>
          </a:bodyPr>
          <a:lstStyle/>
          <a:p>
            <a:pPr algn="ctr"/>
            <a:r>
              <a:rPr lang="en-US" sz="2800" dirty="0" smtClean="0">
                <a:solidFill>
                  <a:schemeClr val="bg1"/>
                </a:solidFill>
                <a:latin typeface="Calibri" pitchFamily="34" charset="0"/>
              </a:rPr>
              <a:t>Reconstruction</a:t>
            </a:r>
            <a:endParaRPr lang="en-US" sz="2800" dirty="0">
              <a:solidFill>
                <a:schemeClr val="bg1"/>
              </a:solidFill>
              <a:latin typeface="Calibri" pitchFamily="34" charset="0"/>
            </a:endParaRPr>
          </a:p>
        </p:txBody>
      </p:sp>
      <p:sp>
        <p:nvSpPr>
          <p:cNvPr id="8" name="TextBox 7"/>
          <p:cNvSpPr txBox="1"/>
          <p:nvPr/>
        </p:nvSpPr>
        <p:spPr>
          <a:xfrm>
            <a:off x="4516632" y="3972580"/>
            <a:ext cx="1503168" cy="523220"/>
          </a:xfrm>
          <a:prstGeom prst="rect">
            <a:avLst/>
          </a:prstGeom>
          <a:noFill/>
        </p:spPr>
        <p:txBody>
          <a:bodyPr wrap="none" rtlCol="0">
            <a:spAutoFit/>
          </a:bodyPr>
          <a:lstStyle/>
          <a:p>
            <a:pPr algn="ctr"/>
            <a:r>
              <a:rPr lang="en-US" sz="2800" dirty="0" smtClean="0">
                <a:solidFill>
                  <a:schemeClr val="bg1"/>
                </a:solidFill>
                <a:latin typeface="Calibri" pitchFamily="34" charset="0"/>
              </a:rPr>
              <a:t>Jim Crow</a:t>
            </a:r>
            <a:endParaRPr lang="en-US" sz="2800" dirty="0">
              <a:solidFill>
                <a:schemeClr val="bg1"/>
              </a:solidFill>
              <a:latin typeface="Calibri" pitchFamily="34" charset="0"/>
            </a:endParaRPr>
          </a:p>
        </p:txBody>
      </p:sp>
      <p:sp>
        <p:nvSpPr>
          <p:cNvPr id="9" name="TextBox 8"/>
          <p:cNvSpPr txBox="1"/>
          <p:nvPr/>
        </p:nvSpPr>
        <p:spPr>
          <a:xfrm>
            <a:off x="2897873" y="3286780"/>
            <a:ext cx="2207527" cy="523220"/>
          </a:xfrm>
          <a:prstGeom prst="rect">
            <a:avLst/>
          </a:prstGeom>
          <a:noFill/>
        </p:spPr>
        <p:txBody>
          <a:bodyPr wrap="none" rtlCol="0">
            <a:spAutoFit/>
          </a:bodyPr>
          <a:lstStyle/>
          <a:p>
            <a:pPr algn="ctr"/>
            <a:r>
              <a:rPr lang="en-US" sz="2800" dirty="0" smtClean="0">
                <a:solidFill>
                  <a:schemeClr val="bg1"/>
                </a:solidFill>
                <a:latin typeface="Calibri" pitchFamily="34" charset="0"/>
              </a:rPr>
              <a:t>The New Deal</a:t>
            </a:r>
            <a:endParaRPr lang="en-US" sz="2800" dirty="0">
              <a:solidFill>
                <a:schemeClr val="bg1"/>
              </a:solidFill>
              <a:latin typeface="Calibri" pitchFamily="34" charset="0"/>
            </a:endParaRPr>
          </a:p>
        </p:txBody>
      </p:sp>
      <p:sp>
        <p:nvSpPr>
          <p:cNvPr id="10" name="TextBox 9"/>
          <p:cNvSpPr txBox="1"/>
          <p:nvPr/>
        </p:nvSpPr>
        <p:spPr>
          <a:xfrm>
            <a:off x="6052206" y="2676848"/>
            <a:ext cx="2926315" cy="523220"/>
          </a:xfrm>
          <a:prstGeom prst="rect">
            <a:avLst/>
          </a:prstGeom>
          <a:noFill/>
        </p:spPr>
        <p:txBody>
          <a:bodyPr wrap="none" rtlCol="0">
            <a:spAutoFit/>
          </a:bodyPr>
          <a:lstStyle/>
          <a:p>
            <a:pPr algn="ctr"/>
            <a:r>
              <a:rPr lang="en-US" sz="2800" dirty="0" smtClean="0">
                <a:solidFill>
                  <a:schemeClr val="bg1"/>
                </a:solidFill>
                <a:latin typeface="Calibri" pitchFamily="34" charset="0"/>
              </a:rPr>
              <a:t>The Civil Rights Era</a:t>
            </a:r>
            <a:endParaRPr lang="en-US" sz="2800" dirty="0">
              <a:solidFill>
                <a:schemeClr val="bg1"/>
              </a:solidFill>
              <a:latin typeface="Calibri" pitchFamily="34" charset="0"/>
            </a:endParaRPr>
          </a:p>
        </p:txBody>
      </p:sp>
      <p:sp>
        <p:nvSpPr>
          <p:cNvPr id="11" name="TextBox 10"/>
          <p:cNvSpPr txBox="1"/>
          <p:nvPr/>
        </p:nvSpPr>
        <p:spPr>
          <a:xfrm>
            <a:off x="3842729" y="1264860"/>
            <a:ext cx="4483471" cy="523220"/>
          </a:xfrm>
          <a:prstGeom prst="rect">
            <a:avLst/>
          </a:prstGeom>
          <a:noFill/>
        </p:spPr>
        <p:txBody>
          <a:bodyPr wrap="none" rtlCol="0">
            <a:spAutoFit/>
          </a:bodyPr>
          <a:lstStyle/>
          <a:p>
            <a:pPr algn="ctr"/>
            <a:r>
              <a:rPr lang="en-US" sz="2800" dirty="0" smtClean="0">
                <a:solidFill>
                  <a:schemeClr val="bg1"/>
                </a:solidFill>
                <a:latin typeface="Calibri" pitchFamily="34" charset="0"/>
              </a:rPr>
              <a:t>The end of “Big Government”</a:t>
            </a:r>
            <a:endParaRPr lang="en-US" sz="2800" dirty="0">
              <a:solidFill>
                <a:schemeClr val="bg1"/>
              </a:solidFill>
              <a:latin typeface="Calibri" pitchFamily="34" charset="0"/>
            </a:endParaRPr>
          </a:p>
        </p:txBody>
      </p:sp>
      <p:sp>
        <p:nvSpPr>
          <p:cNvPr id="13" name="TextBox 12"/>
          <p:cNvSpPr txBox="1"/>
          <p:nvPr/>
        </p:nvSpPr>
        <p:spPr>
          <a:xfrm>
            <a:off x="5302825" y="523993"/>
            <a:ext cx="2531463" cy="523220"/>
          </a:xfrm>
          <a:prstGeom prst="rect">
            <a:avLst/>
          </a:prstGeom>
          <a:noFill/>
        </p:spPr>
        <p:txBody>
          <a:bodyPr wrap="none" rtlCol="0">
            <a:spAutoFit/>
          </a:bodyPr>
          <a:lstStyle/>
          <a:p>
            <a:pPr algn="ctr"/>
            <a:r>
              <a:rPr lang="en-US" sz="2800" dirty="0" smtClean="0">
                <a:solidFill>
                  <a:schemeClr val="bg1"/>
                </a:solidFill>
                <a:latin typeface="Calibri" pitchFamily="34" charset="0"/>
              </a:rPr>
              <a:t>Color Blind(</a:t>
            </a:r>
            <a:r>
              <a:rPr lang="en-US" sz="2800" dirty="0" err="1" smtClean="0">
                <a:solidFill>
                  <a:schemeClr val="bg1"/>
                </a:solidFill>
                <a:latin typeface="Calibri" pitchFamily="34" charset="0"/>
              </a:rPr>
              <a:t>ed</a:t>
            </a:r>
            <a:r>
              <a:rPr lang="en-US" sz="2800" dirty="0" smtClean="0">
                <a:solidFill>
                  <a:schemeClr val="bg1"/>
                </a:solidFill>
                <a:latin typeface="Calibri" pitchFamily="34" charset="0"/>
              </a:rPr>
              <a:t>)?</a:t>
            </a:r>
            <a:endParaRPr lang="en-US" sz="2800" dirty="0">
              <a:solidFill>
                <a:schemeClr val="bg1"/>
              </a:solidFill>
              <a:latin typeface="Calibri" pitchFamily="34" charset="0"/>
            </a:endParaRPr>
          </a:p>
        </p:txBody>
      </p:sp>
      <p:sp>
        <p:nvSpPr>
          <p:cNvPr id="14" name="TextBox 13"/>
          <p:cNvSpPr txBox="1"/>
          <p:nvPr/>
        </p:nvSpPr>
        <p:spPr>
          <a:xfrm>
            <a:off x="4223678" y="1984351"/>
            <a:ext cx="4849630" cy="954107"/>
          </a:xfrm>
          <a:prstGeom prst="rect">
            <a:avLst/>
          </a:prstGeom>
          <a:noFill/>
        </p:spPr>
        <p:txBody>
          <a:bodyPr wrap="none" rtlCol="0">
            <a:spAutoFit/>
          </a:bodyPr>
          <a:lstStyle/>
          <a:p>
            <a:pPr algn="ctr"/>
            <a:r>
              <a:rPr lang="en-US" sz="2800" dirty="0" smtClean="0">
                <a:solidFill>
                  <a:schemeClr val="bg1"/>
                </a:solidFill>
                <a:latin typeface="Calibri" pitchFamily="34" charset="0"/>
              </a:rPr>
              <a:t>Immigration and Nationality Act</a:t>
            </a:r>
          </a:p>
          <a:p>
            <a:pPr algn="ctr"/>
            <a:endParaRPr lang="en-US" sz="2800" dirty="0">
              <a:solidFill>
                <a:schemeClr val="bg1"/>
              </a:solidFill>
              <a:latin typeface="Calibri" pitchFamily="34" charset="0"/>
            </a:endParaRPr>
          </a:p>
        </p:txBody>
      </p:sp>
    </p:spTree>
    <p:extLst>
      <p:ext uri="{BB962C8B-B14F-4D97-AF65-F5344CB8AC3E}">
        <p14:creationId xmlns:p14="http://schemas.microsoft.com/office/powerpoint/2010/main" val="100132042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statue"/>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572001" y="6626"/>
            <a:ext cx="457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0.tqn.com/d/architecture/1/0/_/i/Statue_of_Liberty_FREE_l.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 y="-1"/>
            <a:ext cx="4572001" cy="6898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63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3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69642</TotalTime>
  <Words>8474</Words>
  <Application>Microsoft Office PowerPoint</Application>
  <PresentationFormat>On-screen Show (4:3)</PresentationFormat>
  <Paragraphs>576</Paragraphs>
  <Slides>47</Slides>
  <Notes>47</Notes>
  <HiddenSlides>0</HiddenSlides>
  <MMClips>0</MMClips>
  <ScaleCrop>false</ScaleCrop>
  <HeadingPairs>
    <vt:vector size="4" baseType="variant">
      <vt:variant>
        <vt:lpstr>Theme</vt:lpstr>
      </vt:variant>
      <vt:variant>
        <vt:i4>5</vt:i4>
      </vt:variant>
      <vt:variant>
        <vt:lpstr>Slide Titles</vt:lpstr>
      </vt:variant>
      <vt:variant>
        <vt:i4>47</vt:i4>
      </vt:variant>
    </vt:vector>
  </HeadingPairs>
  <TitlesOfParts>
    <vt:vector size="52" baseType="lpstr">
      <vt:lpstr>Custom Design</vt:lpstr>
      <vt:lpstr>1_Custom Design</vt:lpstr>
      <vt:lpstr>2_Custom Design</vt:lpstr>
      <vt:lpstr>5_Default Design</vt:lpstr>
      <vt:lpstr>13_Default Design</vt:lpstr>
      <vt:lpstr>PowerPoint Presentation</vt:lpstr>
      <vt:lpstr>Race and the Role of Government</vt:lpstr>
      <vt:lpstr>PowerPoint Presentation</vt:lpstr>
      <vt:lpstr>PowerPoint Presentation</vt:lpstr>
      <vt:lpstr>Conversations in Context</vt:lpstr>
      <vt:lpstr>Race and the Role of Government</vt:lpstr>
      <vt:lpstr>PowerPoint Presentation</vt:lpstr>
      <vt:lpstr>A Winding Road </vt:lpstr>
      <vt:lpstr>PowerPoint Presentation</vt:lpstr>
      <vt:lpstr>PowerPoint Presentation</vt:lpstr>
      <vt:lpstr>PowerPoint Presentation</vt:lpstr>
      <vt:lpstr>PowerPoint Presentation</vt:lpstr>
      <vt:lpstr>PowerPoint Presentation</vt:lpstr>
      <vt:lpstr>Government can be a tool for justice or injustice.  The Question is how do we reclaim it for the common good? </vt:lpstr>
      <vt:lpstr>PowerPoint Presentation</vt:lpstr>
      <vt:lpstr>Critiquing without Undermining</vt:lpstr>
      <vt:lpstr>PowerPoint Presentation</vt:lpstr>
      <vt:lpstr>PowerPoint Presentation</vt:lpstr>
      <vt:lpstr>PowerPoint Presentation</vt:lpstr>
      <vt:lpstr>PowerPoint Presentation</vt:lpstr>
      <vt:lpstr>Criminal Justice Example</vt:lpstr>
      <vt:lpstr>AA Strong, Robust, &amp; Equitable Public Sector </vt:lpstr>
      <vt:lpstr>PowerPoint Presentation</vt:lpstr>
      <vt:lpstr>PowerPoint Presentation</vt:lpstr>
      <vt:lpstr>PowerPoint Presentation</vt:lpstr>
      <vt:lpstr>PowerPoint Presentation</vt:lpstr>
      <vt:lpstr>PowerPoint Presentation</vt:lpstr>
      <vt:lpstr>Don’t “Otherize”</vt:lpstr>
      <vt:lpstr>Don’t “Otherize” : Poverty Example</vt:lpstr>
      <vt:lpstr>Separate Fates: Consequences</vt:lpstr>
      <vt:lpstr>PowerPoint Presentation</vt:lpstr>
      <vt:lpstr>Fairness Between Places</vt:lpstr>
      <vt:lpstr>PowerPoint Presentation</vt:lpstr>
      <vt:lpstr>PowerPoint Presentation</vt:lpstr>
      <vt:lpstr>Interdependence Frame</vt:lpstr>
      <vt:lpstr>Talking Immigration: A Shared Narrative</vt:lpstr>
      <vt:lpstr>Talking Immigration: A Shared Narrative</vt:lpstr>
      <vt:lpstr>Talking Immigration: A Shared Narrative</vt:lpstr>
      <vt:lpstr>Center for Social Inclusion</vt:lpstr>
      <vt:lpstr>PowerPoint Presentation</vt:lpstr>
      <vt:lpstr>PowerPoint Presentation</vt:lpstr>
      <vt:lpstr>PowerPoint Presentation</vt:lpstr>
      <vt:lpstr>Small group discussion </vt:lpstr>
      <vt:lpstr>PowerPoint Presentation</vt:lpstr>
      <vt:lpstr>PowerPoint Presentation</vt:lpstr>
      <vt:lpstr>PowerPoint Presentation</vt:lpstr>
      <vt:lpstr>PowerPoint Presentation</vt:lpstr>
    </vt:vector>
  </TitlesOfParts>
  <Company>Demos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Patrick Bresette</dc:creator>
  <cp:lastModifiedBy>Anika</cp:lastModifiedBy>
  <cp:revision>2901</cp:revision>
  <dcterms:created xsi:type="dcterms:W3CDTF">2004-12-01T15:40:13Z</dcterms:created>
  <dcterms:modified xsi:type="dcterms:W3CDTF">2012-12-04T17:08:48Z</dcterms:modified>
</cp:coreProperties>
</file>