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 id="2147483670" r:id="rId5"/>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9144000" cy="5143500" type="screen16x9"/>
  <p:notesSz cx="6858000" cy="9144000"/>
  <p:embeddedFontLst>
    <p:embeddedFont>
      <p:font typeface="EB Garamond" panose="020B0604020202020204" charset="0"/>
      <p:regular r:id="rId28"/>
      <p:bold r:id="rId29"/>
      <p:italic r:id="rId30"/>
      <p:boldItalic r:id="rId31"/>
    </p:embeddedFont>
    <p:embeddedFont>
      <p:font typeface="Georgia" panose="02040502050405020303"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f02baf6f0_2_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Alicia </a:t>
            </a:r>
            <a:endParaRPr/>
          </a:p>
          <a:p>
            <a:pPr marL="0" lvl="0" indent="0" algn="l" rtl="0">
              <a:spcBef>
                <a:spcPts val="0"/>
              </a:spcBef>
              <a:spcAft>
                <a:spcPts val="0"/>
              </a:spcAft>
              <a:buNone/>
            </a:pPr>
            <a:endParaRPr/>
          </a:p>
          <a:p>
            <a:pPr marL="0" lvl="0" indent="0" algn="l" rtl="0">
              <a:spcBef>
                <a:spcPts val="0"/>
              </a:spcBef>
              <a:spcAft>
                <a:spcPts val="0"/>
              </a:spcAft>
              <a:buNone/>
            </a:pPr>
            <a:r>
              <a:rPr lang="en"/>
              <a:t>Happy to have you here - we are from United Way of Greater Philadelphia and Neighborhood Partnerships to facilitate a workshop on Emergency Savings, the Power of Narrative, and Revisioning IDAs </a:t>
            </a:r>
            <a:endParaRPr/>
          </a:p>
          <a:p>
            <a:pPr marL="0" lvl="0" indent="0" algn="l" rtl="0">
              <a:spcBef>
                <a:spcPts val="0"/>
              </a:spcBef>
              <a:spcAft>
                <a:spcPts val="0"/>
              </a:spcAft>
              <a:buNone/>
            </a:pPr>
            <a:endParaRPr/>
          </a:p>
          <a:p>
            <a:pPr marL="0" lvl="0" indent="0" algn="l" rtl="0">
              <a:spcBef>
                <a:spcPts val="0"/>
              </a:spcBef>
              <a:spcAft>
                <a:spcPts val="0"/>
              </a:spcAft>
              <a:buNone/>
            </a:pPr>
            <a:r>
              <a:rPr lang="en"/>
              <a:t>Introduce myself </a:t>
            </a:r>
            <a:endParaRPr/>
          </a:p>
        </p:txBody>
      </p:sp>
      <p:sp>
        <p:nvSpPr>
          <p:cNvPr id="127" name="Google Shape;127;g10f02baf6f0_2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64960471f9_2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64960471f9_2_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164960471f9_2_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64960471f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64960471f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64960471f9_2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164960471f9_2_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164960471f9_2_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65ac742c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65ac742c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61943888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619438881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64960471f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64960471f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65ac742c4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65ac742c4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65ac742c4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65ac742c4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65ac742c4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65ac742c4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65ac742c4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65ac742c4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476fcfbffe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476fcfbffe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Alicia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65ac742c4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65ac742c4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64960471f9_0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Alicia </a:t>
            </a:r>
            <a:endParaRPr/>
          </a:p>
          <a:p>
            <a:pPr marL="0" lvl="0" indent="0" algn="l" rtl="0">
              <a:spcBef>
                <a:spcPts val="0"/>
              </a:spcBef>
              <a:spcAft>
                <a:spcPts val="0"/>
              </a:spcAft>
              <a:buNone/>
            </a:pPr>
            <a:endParaRPr/>
          </a:p>
          <a:p>
            <a:pPr marL="0" lvl="0" indent="0" algn="l" rtl="0">
              <a:spcBef>
                <a:spcPts val="0"/>
              </a:spcBef>
              <a:spcAft>
                <a:spcPts val="0"/>
              </a:spcAft>
              <a:buNone/>
            </a:pPr>
            <a:r>
              <a:rPr lang="en"/>
              <a:t>Happy to have you here - we are from United Way of Greater Philadelphia and Neighborhood Partnerships to facilitate a workshop on Emergency Savings, the Power of Narrative, and Revisioning IDAs </a:t>
            </a:r>
            <a:endParaRPr/>
          </a:p>
          <a:p>
            <a:pPr marL="0" lvl="0" indent="0" algn="l" rtl="0">
              <a:spcBef>
                <a:spcPts val="0"/>
              </a:spcBef>
              <a:spcAft>
                <a:spcPts val="0"/>
              </a:spcAft>
              <a:buNone/>
            </a:pPr>
            <a:endParaRPr/>
          </a:p>
          <a:p>
            <a:pPr marL="0" lvl="0" indent="0" algn="l" rtl="0">
              <a:spcBef>
                <a:spcPts val="0"/>
              </a:spcBef>
              <a:spcAft>
                <a:spcPts val="0"/>
              </a:spcAft>
              <a:buNone/>
            </a:pPr>
            <a:r>
              <a:rPr lang="en"/>
              <a:t>Introduce myself </a:t>
            </a:r>
            <a:endParaRPr/>
          </a:p>
        </p:txBody>
      </p:sp>
      <p:sp>
        <p:nvSpPr>
          <p:cNvPr id="263" name="Google Shape;263;g164960471f9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131b3d9f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131b3d9f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Alicia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65ac742c4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65ac742c4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6194388811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6194388811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65ac742c4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65ac742c4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6194388811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619438881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Luke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6194388811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6194388811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64960471f9_2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164960471f9_2_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9" name="Google Shape;189;g164960471f9_2_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6"/>
        <p:cNvGrpSpPr/>
        <p:nvPr/>
      </p:nvGrpSpPr>
      <p:grpSpPr>
        <a:xfrm>
          <a:off x="0" y="0"/>
          <a:ext cx="0" cy="0"/>
          <a:chOff x="0" y="0"/>
          <a:chExt cx="0" cy="0"/>
        </a:xfrm>
      </p:grpSpPr>
      <p:grpSp>
        <p:nvGrpSpPr>
          <p:cNvPr id="57" name="Google Shape;57;p14"/>
          <p:cNvGrpSpPr/>
          <p:nvPr/>
        </p:nvGrpSpPr>
        <p:grpSpPr>
          <a:xfrm>
            <a:off x="0" y="44612"/>
            <a:ext cx="9135339" cy="5011436"/>
            <a:chOff x="0" y="59483"/>
            <a:chExt cx="12180452" cy="6681915"/>
          </a:xfrm>
        </p:grpSpPr>
        <p:pic>
          <p:nvPicPr>
            <p:cNvPr id="58" name="Google Shape;58;p14"/>
            <p:cNvPicPr preferRelativeResize="0"/>
            <p:nvPr/>
          </p:nvPicPr>
          <p:blipFill rotWithShape="1">
            <a:blip r:embed="rId2">
              <a:alphaModFix/>
            </a:blip>
            <a:srcRect b="5330"/>
            <a:stretch/>
          </p:blipFill>
          <p:spPr>
            <a:xfrm>
              <a:off x="1893452" y="59483"/>
              <a:ext cx="10287000" cy="6681915"/>
            </a:xfrm>
            <a:prstGeom prst="rect">
              <a:avLst/>
            </a:prstGeom>
            <a:noFill/>
            <a:ln>
              <a:noFill/>
            </a:ln>
          </p:spPr>
        </p:pic>
        <p:pic>
          <p:nvPicPr>
            <p:cNvPr id="59" name="Google Shape;59;p14"/>
            <p:cNvPicPr preferRelativeResize="0"/>
            <p:nvPr/>
          </p:nvPicPr>
          <p:blipFill rotWithShape="1">
            <a:blip r:embed="rId3">
              <a:alphaModFix/>
            </a:blip>
            <a:srcRect/>
            <a:stretch/>
          </p:blipFill>
          <p:spPr>
            <a:xfrm>
              <a:off x="0" y="5447512"/>
              <a:ext cx="1893452" cy="1293886"/>
            </a:xfrm>
            <a:prstGeom prst="rect">
              <a:avLst/>
            </a:prstGeom>
            <a:noFill/>
            <a:ln>
              <a:noFill/>
            </a:ln>
          </p:spPr>
        </p:pic>
        <p:pic>
          <p:nvPicPr>
            <p:cNvPr id="60" name="Google Shape;60;p14"/>
            <p:cNvPicPr preferRelativeResize="0"/>
            <p:nvPr/>
          </p:nvPicPr>
          <p:blipFill rotWithShape="1">
            <a:blip r:embed="rId4">
              <a:alphaModFix/>
            </a:blip>
            <a:srcRect/>
            <a:stretch/>
          </p:blipFill>
          <p:spPr>
            <a:xfrm>
              <a:off x="632030" y="4575563"/>
              <a:ext cx="1261422" cy="840948"/>
            </a:xfrm>
            <a:prstGeom prst="rect">
              <a:avLst/>
            </a:prstGeom>
            <a:noFill/>
            <a:ln>
              <a:noFill/>
            </a:ln>
          </p:spPr>
        </p:pic>
      </p:grpSp>
      <p:sp>
        <p:nvSpPr>
          <p:cNvPr id="61" name="Google Shape;61;p14"/>
          <p:cNvSpPr/>
          <p:nvPr/>
        </p:nvSpPr>
        <p:spPr>
          <a:xfrm>
            <a:off x="0" y="0"/>
            <a:ext cx="9144000" cy="5143500"/>
          </a:xfrm>
          <a:prstGeom prst="rect">
            <a:avLst/>
          </a:prstGeom>
          <a:solidFill>
            <a:srgbClr val="666666">
              <a:alpha val="55686"/>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2" name="Google Shape;62;p14"/>
          <p:cNvSpPr/>
          <p:nvPr/>
        </p:nvSpPr>
        <p:spPr>
          <a:xfrm rot="5400000">
            <a:off x="100435" y="-100435"/>
            <a:ext cx="5143500" cy="5344371"/>
          </a:xfrm>
          <a:prstGeom prst="rtTriangle">
            <a:avLst/>
          </a:prstGeom>
          <a:gradFill>
            <a:gsLst>
              <a:gs pos="0">
                <a:srgbClr val="D88C02"/>
              </a:gs>
              <a:gs pos="28000">
                <a:srgbClr val="FDB635"/>
              </a:gs>
              <a:gs pos="85000">
                <a:srgbClr val="FED58C"/>
              </a:gs>
              <a:gs pos="100000">
                <a:srgbClr val="FED58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3" name="Google Shape;63;p14"/>
          <p:cNvSpPr txBox="1">
            <a:spLocks noGrp="1"/>
          </p:cNvSpPr>
          <p:nvPr>
            <p:ph type="ctrTitle"/>
          </p:nvPr>
        </p:nvSpPr>
        <p:spPr>
          <a:xfrm>
            <a:off x="0" y="264374"/>
            <a:ext cx="3912282" cy="1336297"/>
          </a:xfrm>
          <a:prstGeom prst="rect">
            <a:avLst/>
          </a:prstGeom>
          <a:noFill/>
          <a:ln>
            <a:noFill/>
          </a:ln>
        </p:spPr>
        <p:txBody>
          <a:bodyPr spcFirstLastPara="1" wrap="square" lIns="205725" tIns="34275" rIns="68575" bIns="34275" anchor="ctr" anchorCtr="0">
            <a:normAutofit/>
          </a:bodyPr>
          <a:lstStyle>
            <a:lvl1pPr lvl="0" algn="l">
              <a:lnSpc>
                <a:spcPct val="90000"/>
              </a:lnSpc>
              <a:spcBef>
                <a:spcPts val="0"/>
              </a:spcBef>
              <a:spcAft>
                <a:spcPts val="0"/>
              </a:spcAft>
              <a:buClr>
                <a:schemeClr val="dk1"/>
              </a:buClr>
              <a:buSzPts val="4500"/>
              <a:buFont typeface="EB Garamond"/>
              <a:buNone/>
              <a:defRPr sz="4500">
                <a:latin typeface="EB Garamond"/>
                <a:ea typeface="EB Garamond"/>
                <a:cs typeface="EB Garamond"/>
                <a:sym typeface="EB 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4"/>
          <p:cNvSpPr txBox="1">
            <a:spLocks noGrp="1"/>
          </p:cNvSpPr>
          <p:nvPr>
            <p:ph type="subTitle" idx="1"/>
          </p:nvPr>
        </p:nvSpPr>
        <p:spPr>
          <a:xfrm>
            <a:off x="0" y="1820432"/>
            <a:ext cx="3023964" cy="654931"/>
          </a:xfrm>
          <a:prstGeom prst="rect">
            <a:avLst/>
          </a:prstGeom>
          <a:noFill/>
          <a:ln>
            <a:noFill/>
          </a:ln>
        </p:spPr>
        <p:txBody>
          <a:bodyPr spcFirstLastPara="1" wrap="square" lIns="205725" tIns="34275" rIns="68575" bIns="34275" anchor="ctr" anchorCtr="0">
            <a:normAutofit/>
          </a:bodyPr>
          <a:lstStyle>
            <a:lvl1pPr lvl="0" algn="l">
              <a:lnSpc>
                <a:spcPct val="90000"/>
              </a:lnSpc>
              <a:spcBef>
                <a:spcPts val="800"/>
              </a:spcBef>
              <a:spcAft>
                <a:spcPts val="0"/>
              </a:spcAft>
              <a:buClr>
                <a:schemeClr val="dk1"/>
              </a:buClr>
              <a:buSzPts val="1800"/>
              <a:buNone/>
              <a:defRPr sz="1800">
                <a:latin typeface="EB Garamond"/>
                <a:ea typeface="EB Garamond"/>
                <a:cs typeface="EB Garamond"/>
                <a:sym typeface="EB Garamond"/>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65" name="Google Shape;65;p14"/>
          <p:cNvPicPr preferRelativeResize="0"/>
          <p:nvPr/>
        </p:nvPicPr>
        <p:blipFill rotWithShape="1">
          <a:blip r:embed="rId5">
            <a:alphaModFix/>
          </a:blip>
          <a:srcRect/>
          <a:stretch/>
        </p:blipFill>
        <p:spPr>
          <a:xfrm>
            <a:off x="7812290" y="4598519"/>
            <a:ext cx="1253507" cy="45753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5"/>
          <p:cNvSpPr/>
          <p:nvPr/>
        </p:nvSpPr>
        <p:spPr>
          <a:xfrm>
            <a:off x="1" y="157454"/>
            <a:ext cx="9115277" cy="1226951"/>
          </a:xfrm>
          <a:prstGeom prst="rightArrow">
            <a:avLst>
              <a:gd name="adj1" fmla="val 50000"/>
              <a:gd name="adj2" fmla="val 50000"/>
            </a:avLst>
          </a:prstGeom>
          <a:gradFill>
            <a:gsLst>
              <a:gs pos="0">
                <a:srgbClr val="D88C02"/>
              </a:gs>
              <a:gs pos="28000">
                <a:srgbClr val="FDB32F"/>
              </a:gs>
              <a:gs pos="52999">
                <a:srgbClr val="FDB635"/>
              </a:gs>
              <a:gs pos="100000">
                <a:srgbClr val="FED58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8" name="Google Shape;68;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EB Garamond"/>
              <a:buNone/>
              <a:defRPr>
                <a:latin typeface="EB Garamond"/>
                <a:ea typeface="EB Garamond"/>
                <a:cs typeface="EB Garamond"/>
                <a:sym typeface="EB 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5"/>
          <p:cNvSpPr txBox="1">
            <a:spLocks noGrp="1"/>
          </p:cNvSpPr>
          <p:nvPr>
            <p:ph type="body" idx="1"/>
          </p:nvPr>
        </p:nvSpPr>
        <p:spPr>
          <a:xfrm>
            <a:off x="628650" y="1369219"/>
            <a:ext cx="3886200" cy="3245618"/>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latin typeface="EB Garamond"/>
                <a:ea typeface="EB Garamond"/>
                <a:cs typeface="EB Garamond"/>
                <a:sym typeface="EB Garamond"/>
              </a:defRPr>
            </a:lvl1pPr>
            <a:lvl2pPr marL="914400" lvl="1" indent="-342900" algn="l">
              <a:lnSpc>
                <a:spcPct val="90000"/>
              </a:lnSpc>
              <a:spcBef>
                <a:spcPts val="400"/>
              </a:spcBef>
              <a:spcAft>
                <a:spcPts val="0"/>
              </a:spcAft>
              <a:buClr>
                <a:schemeClr val="dk1"/>
              </a:buClr>
              <a:buSzPts val="1800"/>
              <a:buChar char="•"/>
              <a:defRPr>
                <a:latin typeface="EB Garamond"/>
                <a:ea typeface="EB Garamond"/>
                <a:cs typeface="EB Garamond"/>
                <a:sym typeface="EB Garamond"/>
              </a:defRPr>
            </a:lvl2pPr>
            <a:lvl3pPr marL="1371600" lvl="2" indent="-323850" algn="l">
              <a:lnSpc>
                <a:spcPct val="90000"/>
              </a:lnSpc>
              <a:spcBef>
                <a:spcPts val="400"/>
              </a:spcBef>
              <a:spcAft>
                <a:spcPts val="0"/>
              </a:spcAft>
              <a:buClr>
                <a:schemeClr val="dk1"/>
              </a:buClr>
              <a:buSzPts val="1500"/>
              <a:buChar char="•"/>
              <a:defRPr>
                <a:latin typeface="EB Garamond"/>
                <a:ea typeface="EB Garamond"/>
                <a:cs typeface="EB Garamond"/>
                <a:sym typeface="EB Garamond"/>
              </a:defRPr>
            </a:lvl3pPr>
            <a:lvl4pPr marL="1828800" lvl="3"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4pPr>
            <a:lvl5pPr marL="2286000" lvl="4"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0" name="Google Shape;70;p15"/>
          <p:cNvSpPr txBox="1">
            <a:spLocks noGrp="1"/>
          </p:cNvSpPr>
          <p:nvPr>
            <p:ph type="body" idx="2"/>
          </p:nvPr>
        </p:nvSpPr>
        <p:spPr>
          <a:xfrm>
            <a:off x="4629150" y="1369219"/>
            <a:ext cx="3886200" cy="3245618"/>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latin typeface="EB Garamond"/>
                <a:ea typeface="EB Garamond"/>
                <a:cs typeface="EB Garamond"/>
                <a:sym typeface="EB Garamond"/>
              </a:defRPr>
            </a:lvl1pPr>
            <a:lvl2pPr marL="914400" lvl="1" indent="-342900" algn="l">
              <a:lnSpc>
                <a:spcPct val="90000"/>
              </a:lnSpc>
              <a:spcBef>
                <a:spcPts val="400"/>
              </a:spcBef>
              <a:spcAft>
                <a:spcPts val="0"/>
              </a:spcAft>
              <a:buClr>
                <a:schemeClr val="dk1"/>
              </a:buClr>
              <a:buSzPts val="1800"/>
              <a:buChar char="•"/>
              <a:defRPr>
                <a:latin typeface="EB Garamond"/>
                <a:ea typeface="EB Garamond"/>
                <a:cs typeface="EB Garamond"/>
                <a:sym typeface="EB Garamond"/>
              </a:defRPr>
            </a:lvl2pPr>
            <a:lvl3pPr marL="1371600" lvl="2" indent="-323850" algn="l">
              <a:lnSpc>
                <a:spcPct val="90000"/>
              </a:lnSpc>
              <a:spcBef>
                <a:spcPts val="400"/>
              </a:spcBef>
              <a:spcAft>
                <a:spcPts val="0"/>
              </a:spcAft>
              <a:buClr>
                <a:schemeClr val="dk1"/>
              </a:buClr>
              <a:buSzPts val="1500"/>
              <a:buChar char="•"/>
              <a:defRPr>
                <a:latin typeface="EB Garamond"/>
                <a:ea typeface="EB Garamond"/>
                <a:cs typeface="EB Garamond"/>
                <a:sym typeface="EB Garamond"/>
              </a:defRPr>
            </a:lvl3pPr>
            <a:lvl4pPr marL="1828800" lvl="3"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4pPr>
            <a:lvl5pPr marL="2286000" lvl="4"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71" name="Google Shape;71;p15"/>
          <p:cNvPicPr preferRelativeResize="0"/>
          <p:nvPr/>
        </p:nvPicPr>
        <p:blipFill rotWithShape="1">
          <a:blip r:embed="rId2">
            <a:alphaModFix/>
          </a:blip>
          <a:srcRect/>
          <a:stretch/>
        </p:blipFill>
        <p:spPr>
          <a:xfrm>
            <a:off x="7861772" y="4614836"/>
            <a:ext cx="1253507" cy="45753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grpSp>
        <p:nvGrpSpPr>
          <p:cNvPr id="73" name="Google Shape;73;p16"/>
          <p:cNvGrpSpPr/>
          <p:nvPr/>
        </p:nvGrpSpPr>
        <p:grpSpPr>
          <a:xfrm>
            <a:off x="0" y="0"/>
            <a:ext cx="4135935" cy="5143500"/>
            <a:chOff x="0" y="0"/>
            <a:chExt cx="5514581" cy="6858001"/>
          </a:xfrm>
        </p:grpSpPr>
        <p:sp>
          <p:nvSpPr>
            <p:cNvPr id="74" name="Google Shape;74;p16"/>
            <p:cNvSpPr/>
            <p:nvPr/>
          </p:nvSpPr>
          <p:spPr>
            <a:xfrm rot="5400000">
              <a:off x="905164" y="2248584"/>
              <a:ext cx="6857999" cy="2360834"/>
            </a:xfrm>
            <a:prstGeom prst="triangle">
              <a:avLst>
                <a:gd name="adj" fmla="val 50408"/>
              </a:avLst>
            </a:prstGeom>
            <a:gradFill>
              <a:gsLst>
                <a:gs pos="0">
                  <a:srgbClr val="D88C02"/>
                </a:gs>
                <a:gs pos="23000">
                  <a:srgbClr val="FDB32F"/>
                </a:gs>
                <a:gs pos="48000">
                  <a:srgbClr val="FDB635"/>
                </a:gs>
                <a:gs pos="100000">
                  <a:srgbClr val="FED58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5" name="Google Shape;75;p16"/>
            <p:cNvSpPr/>
            <p:nvPr/>
          </p:nvSpPr>
          <p:spPr>
            <a:xfrm>
              <a:off x="0" y="0"/>
              <a:ext cx="3163078" cy="6858000"/>
            </a:xfrm>
            <a:prstGeom prst="rect">
              <a:avLst/>
            </a:prstGeom>
            <a:gradFill>
              <a:gsLst>
                <a:gs pos="0">
                  <a:srgbClr val="D88C02"/>
                </a:gs>
                <a:gs pos="23000">
                  <a:srgbClr val="FDB32F"/>
                </a:gs>
                <a:gs pos="48000">
                  <a:srgbClr val="FDB635"/>
                </a:gs>
                <a:gs pos="100000">
                  <a:srgbClr val="FED58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sp>
        <p:nvSpPr>
          <p:cNvPr id="76" name="Google Shape;76;p16"/>
          <p:cNvSpPr txBox="1">
            <a:spLocks noGrp="1"/>
          </p:cNvSpPr>
          <p:nvPr>
            <p:ph type="title"/>
          </p:nvPr>
        </p:nvSpPr>
        <p:spPr>
          <a:xfrm>
            <a:off x="426319" y="342899"/>
            <a:ext cx="2162926"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EB Garamond"/>
              <a:buNone/>
              <a:defRPr sz="2400">
                <a:latin typeface="EB Garamond"/>
                <a:ea typeface="EB Garamond"/>
                <a:cs typeface="EB Garamond"/>
                <a:sym typeface="EB 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6"/>
          <p:cNvSpPr txBox="1">
            <a:spLocks noGrp="1"/>
          </p:cNvSpPr>
          <p:nvPr>
            <p:ph type="body" idx="1"/>
          </p:nvPr>
        </p:nvSpPr>
        <p:spPr>
          <a:xfrm>
            <a:off x="4135936" y="610774"/>
            <a:ext cx="4629150" cy="3921951"/>
          </a:xfrm>
          <a:prstGeom prst="rect">
            <a:avLst/>
          </a:prstGeom>
          <a:solidFill>
            <a:schemeClr val="lt1"/>
          </a:solid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atin typeface="EB Garamond"/>
                <a:ea typeface="EB Garamond"/>
                <a:cs typeface="EB Garamond"/>
                <a:sym typeface="EB Garamond"/>
              </a:defRPr>
            </a:lvl1pPr>
            <a:lvl2pPr marL="914400" lvl="1" indent="-361950" algn="l">
              <a:lnSpc>
                <a:spcPct val="90000"/>
              </a:lnSpc>
              <a:spcBef>
                <a:spcPts val="400"/>
              </a:spcBef>
              <a:spcAft>
                <a:spcPts val="0"/>
              </a:spcAft>
              <a:buClr>
                <a:schemeClr val="dk1"/>
              </a:buClr>
              <a:buSzPts val="2100"/>
              <a:buChar char="•"/>
              <a:defRPr sz="2100">
                <a:latin typeface="EB Garamond"/>
                <a:ea typeface="EB Garamond"/>
                <a:cs typeface="EB Garamond"/>
                <a:sym typeface="EB Garamond"/>
              </a:defRPr>
            </a:lvl2pPr>
            <a:lvl3pPr marL="1371600" lvl="2" indent="-342900" algn="l">
              <a:lnSpc>
                <a:spcPct val="90000"/>
              </a:lnSpc>
              <a:spcBef>
                <a:spcPts val="400"/>
              </a:spcBef>
              <a:spcAft>
                <a:spcPts val="0"/>
              </a:spcAft>
              <a:buClr>
                <a:schemeClr val="dk1"/>
              </a:buClr>
              <a:buSzPts val="1800"/>
              <a:buChar char="•"/>
              <a:defRPr sz="1800">
                <a:latin typeface="EB Garamond"/>
                <a:ea typeface="EB Garamond"/>
                <a:cs typeface="EB Garamond"/>
                <a:sym typeface="EB Garamond"/>
              </a:defRPr>
            </a:lvl3pPr>
            <a:lvl4pPr marL="1828800" lvl="3" indent="-323850" algn="l">
              <a:lnSpc>
                <a:spcPct val="90000"/>
              </a:lnSpc>
              <a:spcBef>
                <a:spcPts val="400"/>
              </a:spcBef>
              <a:spcAft>
                <a:spcPts val="0"/>
              </a:spcAft>
              <a:buClr>
                <a:schemeClr val="dk1"/>
              </a:buClr>
              <a:buSzPts val="1500"/>
              <a:buChar char="•"/>
              <a:defRPr sz="1500">
                <a:latin typeface="EB Garamond"/>
                <a:ea typeface="EB Garamond"/>
                <a:cs typeface="EB Garamond"/>
                <a:sym typeface="EB Garamond"/>
              </a:defRPr>
            </a:lvl4pPr>
            <a:lvl5pPr marL="2286000" lvl="4" indent="-323850" algn="l">
              <a:lnSpc>
                <a:spcPct val="90000"/>
              </a:lnSpc>
              <a:spcBef>
                <a:spcPts val="400"/>
              </a:spcBef>
              <a:spcAft>
                <a:spcPts val="0"/>
              </a:spcAft>
              <a:buClr>
                <a:schemeClr val="dk1"/>
              </a:buClr>
              <a:buSzPts val="1500"/>
              <a:buChar char="•"/>
              <a:defRPr sz="1500">
                <a:latin typeface="EB Garamond"/>
                <a:ea typeface="EB Garamond"/>
                <a:cs typeface="EB Garamond"/>
                <a:sym typeface="EB Garamond"/>
              </a:defRPr>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78" name="Google Shape;78;p16"/>
          <p:cNvSpPr txBox="1">
            <a:spLocks noGrp="1"/>
          </p:cNvSpPr>
          <p:nvPr>
            <p:ph type="body" idx="2"/>
          </p:nvPr>
        </p:nvSpPr>
        <p:spPr>
          <a:xfrm>
            <a:off x="426319" y="1543049"/>
            <a:ext cx="2162926" cy="3124073"/>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atin typeface="EB Garamond"/>
                <a:ea typeface="EB Garamond"/>
                <a:cs typeface="EB Garamond"/>
                <a:sym typeface="EB Garamond"/>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79" name="Google Shape;79;p16"/>
          <p:cNvPicPr preferRelativeResize="0"/>
          <p:nvPr/>
        </p:nvPicPr>
        <p:blipFill rotWithShape="1">
          <a:blip r:embed="rId2">
            <a:alphaModFix/>
          </a:blip>
          <a:srcRect/>
          <a:stretch/>
        </p:blipFill>
        <p:spPr>
          <a:xfrm>
            <a:off x="7861772" y="4614836"/>
            <a:ext cx="1253507" cy="45753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
        <p:cNvGrpSpPr/>
        <p:nvPr/>
      </p:nvGrpSpPr>
      <p:grpSpPr>
        <a:xfrm>
          <a:off x="0" y="0"/>
          <a:ext cx="0" cy="0"/>
          <a:chOff x="0" y="0"/>
          <a:chExt cx="0" cy="0"/>
        </a:xfrm>
      </p:grpSpPr>
      <p:pic>
        <p:nvPicPr>
          <p:cNvPr id="81" name="Google Shape;81;p17" descr="A picture containing text, person&#10;&#10;Description automatically generated"/>
          <p:cNvPicPr preferRelativeResize="0"/>
          <p:nvPr/>
        </p:nvPicPr>
        <p:blipFill rotWithShape="1">
          <a:blip r:embed="rId2">
            <a:alphaModFix/>
          </a:blip>
          <a:srcRect/>
          <a:stretch/>
        </p:blipFill>
        <p:spPr>
          <a:xfrm>
            <a:off x="6131986" y="0"/>
            <a:ext cx="3012014" cy="5143500"/>
          </a:xfrm>
          <a:prstGeom prst="rect">
            <a:avLst/>
          </a:prstGeom>
          <a:noFill/>
          <a:ln>
            <a:noFill/>
          </a:ln>
        </p:spPr>
      </p:pic>
      <p:sp>
        <p:nvSpPr>
          <p:cNvPr id="82" name="Google Shape;82;p17"/>
          <p:cNvSpPr/>
          <p:nvPr/>
        </p:nvSpPr>
        <p:spPr>
          <a:xfrm>
            <a:off x="6131985" y="0"/>
            <a:ext cx="3012015" cy="5143500"/>
          </a:xfrm>
          <a:prstGeom prst="rect">
            <a:avLst/>
          </a:prstGeom>
          <a:solidFill>
            <a:srgbClr val="666666">
              <a:alpha val="55686"/>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3" name="Google Shape;83;p17"/>
          <p:cNvSpPr/>
          <p:nvPr/>
        </p:nvSpPr>
        <p:spPr>
          <a:xfrm>
            <a:off x="1" y="71134"/>
            <a:ext cx="8089641" cy="1226951"/>
          </a:xfrm>
          <a:prstGeom prst="rightArrow">
            <a:avLst>
              <a:gd name="adj1" fmla="val 50000"/>
              <a:gd name="adj2" fmla="val 50000"/>
            </a:avLst>
          </a:prstGeom>
          <a:gradFill>
            <a:gsLst>
              <a:gs pos="0">
                <a:srgbClr val="D88C02"/>
              </a:gs>
              <a:gs pos="26000">
                <a:srgbClr val="FDB32F"/>
              </a:gs>
              <a:gs pos="54000">
                <a:srgbClr val="FDB635"/>
              </a:gs>
              <a:gs pos="100000">
                <a:srgbClr val="FED58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4" name="Google Shape;84;p17"/>
          <p:cNvSpPr txBox="1">
            <a:spLocks noGrp="1"/>
          </p:cNvSpPr>
          <p:nvPr>
            <p:ph type="title"/>
          </p:nvPr>
        </p:nvSpPr>
        <p:spPr>
          <a:xfrm>
            <a:off x="216325" y="187523"/>
            <a:ext cx="7152526"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EB Garamond"/>
              <a:buNone/>
              <a:defRPr>
                <a:latin typeface="EB Garamond"/>
                <a:ea typeface="EB Garamond"/>
                <a:cs typeface="EB Garamond"/>
                <a:sym typeface="EB 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5" name="Google Shape;85;p17"/>
          <p:cNvSpPr txBox="1">
            <a:spLocks noGrp="1"/>
          </p:cNvSpPr>
          <p:nvPr>
            <p:ph type="body" idx="1"/>
          </p:nvPr>
        </p:nvSpPr>
        <p:spPr>
          <a:xfrm>
            <a:off x="216326" y="1342727"/>
            <a:ext cx="5738939" cy="343103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latin typeface="EB Garamond"/>
                <a:ea typeface="EB Garamond"/>
                <a:cs typeface="EB Garamond"/>
                <a:sym typeface="EB Garamond"/>
              </a:defRPr>
            </a:lvl1pPr>
            <a:lvl2pPr marL="914400" lvl="1" indent="-342900" algn="l">
              <a:lnSpc>
                <a:spcPct val="90000"/>
              </a:lnSpc>
              <a:spcBef>
                <a:spcPts val="400"/>
              </a:spcBef>
              <a:spcAft>
                <a:spcPts val="0"/>
              </a:spcAft>
              <a:buClr>
                <a:schemeClr val="dk1"/>
              </a:buClr>
              <a:buSzPts val="1800"/>
              <a:buChar char="•"/>
              <a:defRPr>
                <a:latin typeface="EB Garamond"/>
                <a:ea typeface="EB Garamond"/>
                <a:cs typeface="EB Garamond"/>
                <a:sym typeface="EB Garamond"/>
              </a:defRPr>
            </a:lvl2pPr>
            <a:lvl3pPr marL="1371600" lvl="2" indent="-323850" algn="l">
              <a:lnSpc>
                <a:spcPct val="90000"/>
              </a:lnSpc>
              <a:spcBef>
                <a:spcPts val="400"/>
              </a:spcBef>
              <a:spcAft>
                <a:spcPts val="0"/>
              </a:spcAft>
              <a:buClr>
                <a:schemeClr val="dk1"/>
              </a:buClr>
              <a:buSzPts val="1500"/>
              <a:buChar char="•"/>
              <a:defRPr>
                <a:latin typeface="EB Garamond"/>
                <a:ea typeface="EB Garamond"/>
                <a:cs typeface="EB Garamond"/>
                <a:sym typeface="EB Garamond"/>
              </a:defRPr>
            </a:lvl3pPr>
            <a:lvl4pPr marL="1828800" lvl="3"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4pPr>
            <a:lvl5pPr marL="2286000" lvl="4"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86" name="Google Shape;86;p17"/>
          <p:cNvPicPr preferRelativeResize="0"/>
          <p:nvPr/>
        </p:nvPicPr>
        <p:blipFill rotWithShape="1">
          <a:blip r:embed="rId3">
            <a:alphaModFix/>
          </a:blip>
          <a:srcRect/>
          <a:stretch/>
        </p:blipFill>
        <p:spPr>
          <a:xfrm>
            <a:off x="7861772" y="4614836"/>
            <a:ext cx="1253507" cy="45753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18"/>
          <p:cNvSpPr/>
          <p:nvPr/>
        </p:nvSpPr>
        <p:spPr>
          <a:xfrm>
            <a:off x="0" y="0"/>
            <a:ext cx="9144000" cy="5143500"/>
          </a:xfrm>
          <a:prstGeom prst="rect">
            <a:avLst/>
          </a:prstGeom>
          <a:gradFill>
            <a:gsLst>
              <a:gs pos="0">
                <a:srgbClr val="D88C02"/>
              </a:gs>
              <a:gs pos="19000">
                <a:srgbClr val="FDB32F"/>
              </a:gs>
              <a:gs pos="58999">
                <a:srgbClr val="FDB635"/>
              </a:gs>
              <a:gs pos="100000">
                <a:srgbClr val="FED58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9" name="Google Shape;89;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EB Garamond"/>
              <a:buNone/>
              <a:defRPr>
                <a:latin typeface="EB Garamond"/>
                <a:ea typeface="EB Garamond"/>
                <a:cs typeface="EB Garamond"/>
                <a:sym typeface="EB 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 name="Google Shape;90;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atin typeface="EB Garamond"/>
                <a:ea typeface="EB Garamond"/>
                <a:cs typeface="EB Garamond"/>
                <a:sym typeface="EB Garamond"/>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1" name="Google Shape;91;p18"/>
          <p:cNvSpPr txBox="1">
            <a:spLocks noGrp="1"/>
          </p:cNvSpPr>
          <p:nvPr>
            <p:ph type="body" idx="2"/>
          </p:nvPr>
        </p:nvSpPr>
        <p:spPr>
          <a:xfrm>
            <a:off x="629841" y="1878806"/>
            <a:ext cx="3868340" cy="273603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latin typeface="EB Garamond"/>
                <a:ea typeface="EB Garamond"/>
                <a:cs typeface="EB Garamond"/>
                <a:sym typeface="EB Garamond"/>
              </a:defRPr>
            </a:lvl1pPr>
            <a:lvl2pPr marL="914400" lvl="1" indent="-342900" algn="l">
              <a:lnSpc>
                <a:spcPct val="90000"/>
              </a:lnSpc>
              <a:spcBef>
                <a:spcPts val="400"/>
              </a:spcBef>
              <a:spcAft>
                <a:spcPts val="0"/>
              </a:spcAft>
              <a:buClr>
                <a:schemeClr val="dk1"/>
              </a:buClr>
              <a:buSzPts val="1800"/>
              <a:buChar char="•"/>
              <a:defRPr>
                <a:latin typeface="EB Garamond"/>
                <a:ea typeface="EB Garamond"/>
                <a:cs typeface="EB Garamond"/>
                <a:sym typeface="EB Garamond"/>
              </a:defRPr>
            </a:lvl2pPr>
            <a:lvl3pPr marL="1371600" lvl="2" indent="-323850" algn="l">
              <a:lnSpc>
                <a:spcPct val="90000"/>
              </a:lnSpc>
              <a:spcBef>
                <a:spcPts val="400"/>
              </a:spcBef>
              <a:spcAft>
                <a:spcPts val="0"/>
              </a:spcAft>
              <a:buClr>
                <a:schemeClr val="dk1"/>
              </a:buClr>
              <a:buSzPts val="1500"/>
              <a:buChar char="•"/>
              <a:defRPr>
                <a:latin typeface="EB Garamond"/>
                <a:ea typeface="EB Garamond"/>
                <a:cs typeface="EB Garamond"/>
                <a:sym typeface="EB Garamond"/>
              </a:defRPr>
            </a:lvl3pPr>
            <a:lvl4pPr marL="1828800" lvl="3"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4pPr>
            <a:lvl5pPr marL="2286000" lvl="4"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 name="Google Shape;92;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atin typeface="EB Garamond"/>
                <a:ea typeface="EB Garamond"/>
                <a:cs typeface="EB Garamond"/>
                <a:sym typeface="EB Garamond"/>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3" name="Google Shape;93;p18"/>
          <p:cNvSpPr txBox="1">
            <a:spLocks noGrp="1"/>
          </p:cNvSpPr>
          <p:nvPr>
            <p:ph type="body" idx="4"/>
          </p:nvPr>
        </p:nvSpPr>
        <p:spPr>
          <a:xfrm>
            <a:off x="4629150" y="1878806"/>
            <a:ext cx="3887391" cy="273603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latin typeface="EB Garamond"/>
                <a:ea typeface="EB Garamond"/>
                <a:cs typeface="EB Garamond"/>
                <a:sym typeface="EB Garamond"/>
              </a:defRPr>
            </a:lvl1pPr>
            <a:lvl2pPr marL="914400" lvl="1" indent="-342900" algn="l">
              <a:lnSpc>
                <a:spcPct val="90000"/>
              </a:lnSpc>
              <a:spcBef>
                <a:spcPts val="400"/>
              </a:spcBef>
              <a:spcAft>
                <a:spcPts val="0"/>
              </a:spcAft>
              <a:buClr>
                <a:schemeClr val="dk1"/>
              </a:buClr>
              <a:buSzPts val="1800"/>
              <a:buChar char="•"/>
              <a:defRPr>
                <a:latin typeface="EB Garamond"/>
                <a:ea typeface="EB Garamond"/>
                <a:cs typeface="EB Garamond"/>
                <a:sym typeface="EB Garamond"/>
              </a:defRPr>
            </a:lvl2pPr>
            <a:lvl3pPr marL="1371600" lvl="2" indent="-323850" algn="l">
              <a:lnSpc>
                <a:spcPct val="90000"/>
              </a:lnSpc>
              <a:spcBef>
                <a:spcPts val="400"/>
              </a:spcBef>
              <a:spcAft>
                <a:spcPts val="0"/>
              </a:spcAft>
              <a:buClr>
                <a:schemeClr val="dk1"/>
              </a:buClr>
              <a:buSzPts val="1500"/>
              <a:buChar char="•"/>
              <a:defRPr>
                <a:latin typeface="EB Garamond"/>
                <a:ea typeface="EB Garamond"/>
                <a:cs typeface="EB Garamond"/>
                <a:sym typeface="EB Garamond"/>
              </a:defRPr>
            </a:lvl3pPr>
            <a:lvl4pPr marL="1828800" lvl="3"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4pPr>
            <a:lvl5pPr marL="2286000" lvl="4" indent="-317500" algn="l">
              <a:lnSpc>
                <a:spcPct val="90000"/>
              </a:lnSpc>
              <a:spcBef>
                <a:spcPts val="400"/>
              </a:spcBef>
              <a:spcAft>
                <a:spcPts val="0"/>
              </a:spcAft>
              <a:buClr>
                <a:schemeClr val="dk1"/>
              </a:buClr>
              <a:buSzPts val="1400"/>
              <a:buChar char="•"/>
              <a:defRPr>
                <a:latin typeface="EB Garamond"/>
                <a:ea typeface="EB Garamond"/>
                <a:cs typeface="EB Garamond"/>
                <a:sym typeface="EB Garamon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94" name="Google Shape;94;p18" descr="A picture containing text, clipart&#10;&#10;Description automatically generated"/>
          <p:cNvPicPr preferRelativeResize="0"/>
          <p:nvPr/>
        </p:nvPicPr>
        <p:blipFill rotWithShape="1">
          <a:blip r:embed="rId2">
            <a:alphaModFix/>
          </a:blip>
          <a:srcRect/>
          <a:stretch/>
        </p:blipFill>
        <p:spPr>
          <a:xfrm>
            <a:off x="7816720" y="4614836"/>
            <a:ext cx="1228897" cy="34894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pic>
        <p:nvPicPr>
          <p:cNvPr id="96" name="Google Shape;96;p19"/>
          <p:cNvPicPr preferRelativeResize="0"/>
          <p:nvPr/>
        </p:nvPicPr>
        <p:blipFill rotWithShape="1">
          <a:blip r:embed="rId2">
            <a:alphaModFix/>
          </a:blip>
          <a:srcRect/>
          <a:stretch/>
        </p:blipFill>
        <p:spPr>
          <a:xfrm>
            <a:off x="7861772" y="4614836"/>
            <a:ext cx="1253507" cy="45753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7"/>
        <p:cNvGrpSpPr/>
        <p:nvPr/>
      </p:nvGrpSpPr>
      <p:grpSpPr>
        <a:xfrm>
          <a:off x="0" y="0"/>
          <a:ext cx="0" cy="0"/>
          <a:chOff x="0" y="0"/>
          <a:chExt cx="0" cy="0"/>
        </a:xfrm>
      </p:grpSpPr>
      <p:grpSp>
        <p:nvGrpSpPr>
          <p:cNvPr id="98" name="Google Shape;98;p20"/>
          <p:cNvGrpSpPr/>
          <p:nvPr/>
        </p:nvGrpSpPr>
        <p:grpSpPr>
          <a:xfrm>
            <a:off x="0" y="0"/>
            <a:ext cx="4135935" cy="5143500"/>
            <a:chOff x="0" y="0"/>
            <a:chExt cx="5514581" cy="6858001"/>
          </a:xfrm>
        </p:grpSpPr>
        <p:sp>
          <p:nvSpPr>
            <p:cNvPr id="99" name="Google Shape;99;p20"/>
            <p:cNvSpPr/>
            <p:nvPr/>
          </p:nvSpPr>
          <p:spPr>
            <a:xfrm rot="5400000">
              <a:off x="905164" y="2248584"/>
              <a:ext cx="6857999" cy="2360834"/>
            </a:xfrm>
            <a:prstGeom prst="triangle">
              <a:avLst>
                <a:gd name="adj" fmla="val 50408"/>
              </a:avLst>
            </a:prstGeom>
            <a:gradFill>
              <a:gsLst>
                <a:gs pos="0">
                  <a:srgbClr val="D88C02"/>
                </a:gs>
                <a:gs pos="28000">
                  <a:srgbClr val="FDB32F"/>
                </a:gs>
                <a:gs pos="43000">
                  <a:srgbClr val="FDB635"/>
                </a:gs>
                <a:gs pos="100000">
                  <a:srgbClr val="FED58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0" name="Google Shape;100;p20"/>
            <p:cNvSpPr/>
            <p:nvPr/>
          </p:nvSpPr>
          <p:spPr>
            <a:xfrm>
              <a:off x="0" y="0"/>
              <a:ext cx="3163078" cy="6858000"/>
            </a:xfrm>
            <a:prstGeom prst="rect">
              <a:avLst/>
            </a:prstGeom>
            <a:gradFill>
              <a:gsLst>
                <a:gs pos="0">
                  <a:srgbClr val="D88C02"/>
                </a:gs>
                <a:gs pos="28000">
                  <a:srgbClr val="FDB32F"/>
                </a:gs>
                <a:gs pos="43000">
                  <a:srgbClr val="FDB635"/>
                </a:gs>
                <a:gs pos="100000">
                  <a:srgbClr val="FED58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sp>
        <p:nvSpPr>
          <p:cNvPr id="101" name="Google Shape;101;p20"/>
          <p:cNvSpPr>
            <a:spLocks noGrp="1"/>
          </p:cNvSpPr>
          <p:nvPr>
            <p:ph type="pic" idx="2"/>
          </p:nvPr>
        </p:nvSpPr>
        <p:spPr>
          <a:xfrm>
            <a:off x="4136231" y="608410"/>
            <a:ext cx="4632722" cy="3926681"/>
          </a:xfrm>
          <a:prstGeom prst="rect">
            <a:avLst/>
          </a:prstGeom>
          <a:noFill/>
          <a:ln>
            <a:noFill/>
          </a:ln>
        </p:spPr>
      </p:sp>
      <p:sp>
        <p:nvSpPr>
          <p:cNvPr id="102" name="Google Shape;102;p20"/>
          <p:cNvSpPr txBox="1">
            <a:spLocks noGrp="1"/>
          </p:cNvSpPr>
          <p:nvPr>
            <p:ph type="title"/>
          </p:nvPr>
        </p:nvSpPr>
        <p:spPr>
          <a:xfrm>
            <a:off x="426319" y="342899"/>
            <a:ext cx="2162926"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EB Garamond"/>
              <a:buNone/>
              <a:defRPr sz="2400">
                <a:latin typeface="EB Garamond"/>
                <a:ea typeface="EB Garamond"/>
                <a:cs typeface="EB Garamond"/>
                <a:sym typeface="EB 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 name="Google Shape;103;p20"/>
          <p:cNvSpPr txBox="1">
            <a:spLocks noGrp="1"/>
          </p:cNvSpPr>
          <p:nvPr>
            <p:ph type="body" idx="1"/>
          </p:nvPr>
        </p:nvSpPr>
        <p:spPr>
          <a:xfrm>
            <a:off x="426319" y="1543049"/>
            <a:ext cx="2162926" cy="3124073"/>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atin typeface="EB Garamond"/>
                <a:ea typeface="EB Garamond"/>
                <a:cs typeface="EB Garamond"/>
                <a:sym typeface="EB Garamond"/>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104" name="Google Shape;104;p20"/>
          <p:cNvPicPr preferRelativeResize="0"/>
          <p:nvPr/>
        </p:nvPicPr>
        <p:blipFill rotWithShape="1">
          <a:blip r:embed="rId2">
            <a:alphaModFix/>
          </a:blip>
          <a:srcRect/>
          <a:stretch/>
        </p:blipFill>
        <p:spPr>
          <a:xfrm>
            <a:off x="7861772" y="4614836"/>
            <a:ext cx="1253507" cy="45753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05"/>
        <p:cNvGrpSpPr/>
        <p:nvPr/>
      </p:nvGrpSpPr>
      <p:grpSpPr>
        <a:xfrm>
          <a:off x="0" y="0"/>
          <a:ext cx="0" cy="0"/>
          <a:chOff x="0" y="0"/>
          <a:chExt cx="0" cy="0"/>
        </a:xfrm>
      </p:grpSpPr>
      <p:grpSp>
        <p:nvGrpSpPr>
          <p:cNvPr id="106" name="Google Shape;106;p21"/>
          <p:cNvGrpSpPr/>
          <p:nvPr/>
        </p:nvGrpSpPr>
        <p:grpSpPr>
          <a:xfrm>
            <a:off x="0" y="44612"/>
            <a:ext cx="9135339" cy="5011436"/>
            <a:chOff x="0" y="59483"/>
            <a:chExt cx="12180452" cy="6681915"/>
          </a:xfrm>
        </p:grpSpPr>
        <p:pic>
          <p:nvPicPr>
            <p:cNvPr id="107" name="Google Shape;107;p21"/>
            <p:cNvPicPr preferRelativeResize="0"/>
            <p:nvPr/>
          </p:nvPicPr>
          <p:blipFill rotWithShape="1">
            <a:blip r:embed="rId2">
              <a:alphaModFix/>
            </a:blip>
            <a:srcRect b="5330"/>
            <a:stretch/>
          </p:blipFill>
          <p:spPr>
            <a:xfrm>
              <a:off x="1893452" y="59483"/>
              <a:ext cx="10287000" cy="6681915"/>
            </a:xfrm>
            <a:prstGeom prst="rect">
              <a:avLst/>
            </a:prstGeom>
            <a:noFill/>
            <a:ln>
              <a:noFill/>
            </a:ln>
          </p:spPr>
        </p:pic>
        <p:pic>
          <p:nvPicPr>
            <p:cNvPr id="108" name="Google Shape;108;p21"/>
            <p:cNvPicPr preferRelativeResize="0"/>
            <p:nvPr/>
          </p:nvPicPr>
          <p:blipFill rotWithShape="1">
            <a:blip r:embed="rId3">
              <a:alphaModFix/>
            </a:blip>
            <a:srcRect/>
            <a:stretch/>
          </p:blipFill>
          <p:spPr>
            <a:xfrm>
              <a:off x="0" y="5447512"/>
              <a:ext cx="1893452" cy="1293886"/>
            </a:xfrm>
            <a:prstGeom prst="rect">
              <a:avLst/>
            </a:prstGeom>
            <a:noFill/>
            <a:ln>
              <a:noFill/>
            </a:ln>
          </p:spPr>
        </p:pic>
        <p:pic>
          <p:nvPicPr>
            <p:cNvPr id="109" name="Google Shape;109;p21"/>
            <p:cNvPicPr preferRelativeResize="0"/>
            <p:nvPr/>
          </p:nvPicPr>
          <p:blipFill rotWithShape="1">
            <a:blip r:embed="rId4">
              <a:alphaModFix/>
            </a:blip>
            <a:srcRect/>
            <a:stretch/>
          </p:blipFill>
          <p:spPr>
            <a:xfrm>
              <a:off x="632030" y="4575563"/>
              <a:ext cx="1261422" cy="840948"/>
            </a:xfrm>
            <a:prstGeom prst="rect">
              <a:avLst/>
            </a:prstGeom>
            <a:noFill/>
            <a:ln>
              <a:noFill/>
            </a:ln>
          </p:spPr>
        </p:pic>
      </p:grpSp>
      <p:sp>
        <p:nvSpPr>
          <p:cNvPr id="110" name="Google Shape;110;p21"/>
          <p:cNvSpPr/>
          <p:nvPr/>
        </p:nvSpPr>
        <p:spPr>
          <a:xfrm>
            <a:off x="0" y="0"/>
            <a:ext cx="9144000" cy="5143500"/>
          </a:xfrm>
          <a:prstGeom prst="rect">
            <a:avLst/>
          </a:prstGeom>
          <a:solidFill>
            <a:srgbClr val="666666">
              <a:alpha val="55686"/>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1" name="Google Shape;111;p21"/>
          <p:cNvSpPr/>
          <p:nvPr/>
        </p:nvSpPr>
        <p:spPr>
          <a:xfrm rot="5400000">
            <a:off x="100435" y="-100435"/>
            <a:ext cx="5143500" cy="5344371"/>
          </a:xfrm>
          <a:prstGeom prst="rtTriangle">
            <a:avLst/>
          </a:prstGeom>
          <a:gradFill>
            <a:gsLst>
              <a:gs pos="0">
                <a:srgbClr val="D88C02"/>
              </a:gs>
              <a:gs pos="21000">
                <a:srgbClr val="FDB635"/>
              </a:gs>
              <a:gs pos="75000">
                <a:srgbClr val="FED58C"/>
              </a:gs>
              <a:gs pos="100000">
                <a:srgbClr val="FED58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2" name="Google Shape;112;p21"/>
          <p:cNvSpPr txBox="1"/>
          <p:nvPr/>
        </p:nvSpPr>
        <p:spPr>
          <a:xfrm>
            <a:off x="0" y="264374"/>
            <a:ext cx="3912282" cy="1336297"/>
          </a:xfrm>
          <a:prstGeom prst="rect">
            <a:avLst/>
          </a:prstGeom>
          <a:noFill/>
          <a:ln>
            <a:noFill/>
          </a:ln>
        </p:spPr>
        <p:txBody>
          <a:bodyPr spcFirstLastPara="1" wrap="square" lIns="205725" tIns="34275" rIns="68575" bIns="34275" anchor="ctr" anchorCtr="0">
            <a:normAutofit/>
          </a:bodyPr>
          <a:lstStyle/>
          <a:p>
            <a:pPr marL="0" marR="0" lvl="0" indent="0" algn="l" rtl="0">
              <a:lnSpc>
                <a:spcPct val="90000"/>
              </a:lnSpc>
              <a:spcBef>
                <a:spcPts val="0"/>
              </a:spcBef>
              <a:spcAft>
                <a:spcPts val="0"/>
              </a:spcAft>
              <a:buClr>
                <a:schemeClr val="dk1"/>
              </a:buClr>
              <a:buSzPts val="4500"/>
              <a:buFont typeface="EB Garamond"/>
              <a:buNone/>
            </a:pPr>
            <a:r>
              <a:rPr lang="en" sz="4500" b="0" i="0" u="none" strike="noStrike" cap="none">
                <a:solidFill>
                  <a:schemeClr val="dk1"/>
                </a:solidFill>
                <a:latin typeface="EB Garamond"/>
                <a:ea typeface="EB Garamond"/>
                <a:cs typeface="EB Garamond"/>
                <a:sym typeface="EB Garamond"/>
              </a:rPr>
              <a:t>Title/Closing</a:t>
            </a:r>
            <a:endParaRPr sz="1100"/>
          </a:p>
        </p:txBody>
      </p:sp>
      <p:sp>
        <p:nvSpPr>
          <p:cNvPr id="113" name="Google Shape;113;p21"/>
          <p:cNvSpPr txBox="1">
            <a:spLocks noGrp="1"/>
          </p:cNvSpPr>
          <p:nvPr>
            <p:ph type="subTitle" idx="1"/>
          </p:nvPr>
        </p:nvSpPr>
        <p:spPr>
          <a:xfrm>
            <a:off x="0" y="1820432"/>
            <a:ext cx="3023964" cy="654931"/>
          </a:xfrm>
          <a:prstGeom prst="rect">
            <a:avLst/>
          </a:prstGeom>
          <a:noFill/>
          <a:ln>
            <a:noFill/>
          </a:ln>
        </p:spPr>
        <p:txBody>
          <a:bodyPr spcFirstLastPara="1" wrap="square" lIns="205725" tIns="34275" rIns="68575" bIns="34275" anchor="ctr" anchorCtr="0">
            <a:normAutofit/>
          </a:bodyPr>
          <a:lstStyle>
            <a:lvl1pPr lvl="0" algn="l">
              <a:lnSpc>
                <a:spcPct val="90000"/>
              </a:lnSpc>
              <a:spcBef>
                <a:spcPts val="800"/>
              </a:spcBef>
              <a:spcAft>
                <a:spcPts val="0"/>
              </a:spcAft>
              <a:buClr>
                <a:schemeClr val="dk1"/>
              </a:buClr>
              <a:buSzPts val="1800"/>
              <a:buNone/>
              <a:defRPr sz="1800">
                <a:latin typeface="EB Garamond"/>
                <a:ea typeface="EB Garamond"/>
                <a:cs typeface="EB Garamond"/>
                <a:sym typeface="EB Garamond"/>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14" name="Google Shape;114;p21"/>
          <p:cNvPicPr preferRelativeResize="0"/>
          <p:nvPr/>
        </p:nvPicPr>
        <p:blipFill rotWithShape="1">
          <a:blip r:embed="rId5">
            <a:alphaModFix/>
          </a:blip>
          <a:srcRect/>
          <a:stretch/>
        </p:blipFill>
        <p:spPr>
          <a:xfrm>
            <a:off x="7812290" y="4598519"/>
            <a:ext cx="1253507" cy="4575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311700" y="315925"/>
            <a:ext cx="8520600" cy="8313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7" name="Google Shape;117;p22"/>
          <p:cNvSpPr txBox="1">
            <a:spLocks noGrp="1"/>
          </p:cNvSpPr>
          <p:nvPr>
            <p:ph type="body" idx="1"/>
          </p:nvPr>
        </p:nvSpPr>
        <p:spPr>
          <a:xfrm>
            <a:off x="311700" y="1225225"/>
            <a:ext cx="3999900" cy="3354000"/>
          </a:xfrm>
          <a:prstGeom prst="rect">
            <a:avLst/>
          </a:prstGeom>
        </p:spPr>
        <p:txBody>
          <a:bodyPr spcFirstLastPara="1" wrap="square" lIns="68575" tIns="34275" rIns="68575" bIns="34275" anchor="t" anchorCtr="0">
            <a:norm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18" name="Google Shape;118;p22"/>
          <p:cNvSpPr txBox="1">
            <a:spLocks noGrp="1"/>
          </p:cNvSpPr>
          <p:nvPr>
            <p:ph type="body" idx="2"/>
          </p:nvPr>
        </p:nvSpPr>
        <p:spPr>
          <a:xfrm>
            <a:off x="4832400" y="1225225"/>
            <a:ext cx="3999900" cy="3354000"/>
          </a:xfrm>
          <a:prstGeom prst="rect">
            <a:avLst/>
          </a:prstGeom>
        </p:spPr>
        <p:txBody>
          <a:bodyPr spcFirstLastPara="1" wrap="square" lIns="68575" tIns="34275" rIns="68575" bIns="34275" anchor="t" anchorCtr="0">
            <a:norm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19" name="Google Shape;119;p2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
        <p:cNvGrpSpPr/>
        <p:nvPr/>
      </p:nvGrpSpPr>
      <p:grpSpPr>
        <a:xfrm>
          <a:off x="0" y="0"/>
          <a:ext cx="0" cy="0"/>
          <a:chOff x="0" y="0"/>
          <a:chExt cx="0" cy="0"/>
        </a:xfrm>
      </p:grpSpPr>
      <p:sp>
        <p:nvSpPr>
          <p:cNvPr id="121" name="Google Shape;121;p23"/>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3"/>
          <p:cNvSpPr txBox="1">
            <a:spLocks noGrp="1"/>
          </p:cNvSpPr>
          <p:nvPr>
            <p:ph type="title"/>
          </p:nvPr>
        </p:nvSpPr>
        <p:spPr>
          <a:xfrm>
            <a:off x="311700" y="445025"/>
            <a:ext cx="8520600" cy="7074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3" name="Google Shape;123;p23"/>
          <p:cNvSpPr txBox="1">
            <a:spLocks noGrp="1"/>
          </p:cNvSpPr>
          <p:nvPr>
            <p:ph type="body" idx="1"/>
          </p:nvPr>
        </p:nvSpPr>
        <p:spPr>
          <a:xfrm>
            <a:off x="311700" y="1266325"/>
            <a:ext cx="8520600" cy="3302700"/>
          </a:xfrm>
          <a:prstGeom prst="rect">
            <a:avLst/>
          </a:prstGeom>
        </p:spPr>
        <p:txBody>
          <a:bodyPr spcFirstLastPara="1" wrap="square" lIns="68575" tIns="34275" rIns="68575" bIns="34275" anchor="t" anchorCtr="0">
            <a:norm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24" name="Google Shape;124;p2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ctrTitle"/>
          </p:nvPr>
        </p:nvSpPr>
        <p:spPr>
          <a:xfrm>
            <a:off x="0" y="264375"/>
            <a:ext cx="3868200" cy="1725900"/>
          </a:xfrm>
          <a:prstGeom prst="rect">
            <a:avLst/>
          </a:prstGeom>
          <a:noFill/>
          <a:ln>
            <a:noFill/>
          </a:ln>
        </p:spPr>
        <p:txBody>
          <a:bodyPr spcFirstLastPara="1" wrap="square" lIns="205725" tIns="34275" rIns="68575" bIns="34275" anchor="ctr" anchorCtr="0">
            <a:noAutofit/>
          </a:bodyPr>
          <a:lstStyle/>
          <a:p>
            <a:pPr marL="0" lvl="0" indent="0" algn="l" rtl="0">
              <a:lnSpc>
                <a:spcPct val="90000"/>
              </a:lnSpc>
              <a:spcBef>
                <a:spcPts val="0"/>
              </a:spcBef>
              <a:spcAft>
                <a:spcPts val="0"/>
              </a:spcAft>
              <a:buClr>
                <a:schemeClr val="dk1"/>
              </a:buClr>
              <a:buSzPts val="4500"/>
              <a:buFont typeface="EB Garamond"/>
              <a:buNone/>
            </a:pPr>
            <a:r>
              <a:rPr lang="en" sz="3200">
                <a:latin typeface="Georgia"/>
                <a:ea typeface="Georgia"/>
                <a:cs typeface="Georgia"/>
                <a:sym typeface="Georgia"/>
              </a:rPr>
              <a:t>IDA Initiative– Crafting a Mission for the Next 20 Years</a:t>
            </a:r>
            <a:endParaRPr sz="3200">
              <a:latin typeface="Georgia"/>
              <a:ea typeface="Georgia"/>
              <a:cs typeface="Georgia"/>
              <a:sym typeface="Georgia"/>
            </a:endParaRPr>
          </a:p>
        </p:txBody>
      </p:sp>
      <p:sp>
        <p:nvSpPr>
          <p:cNvPr id="130" name="Google Shape;130;p24"/>
          <p:cNvSpPr txBox="1">
            <a:spLocks noGrp="1"/>
          </p:cNvSpPr>
          <p:nvPr>
            <p:ph type="subTitle" idx="1"/>
          </p:nvPr>
        </p:nvSpPr>
        <p:spPr>
          <a:xfrm>
            <a:off x="98100" y="2228375"/>
            <a:ext cx="2060100" cy="835500"/>
          </a:xfrm>
          <a:prstGeom prst="rect">
            <a:avLst/>
          </a:prstGeom>
          <a:noFill/>
          <a:ln>
            <a:noFill/>
          </a:ln>
        </p:spPr>
        <p:txBody>
          <a:bodyPr spcFirstLastPara="1" wrap="square" lIns="205725" tIns="34275" rIns="68575" bIns="34275" anchor="ctr" anchorCtr="0">
            <a:noAutofit/>
          </a:bodyPr>
          <a:lstStyle/>
          <a:p>
            <a:pPr marL="0" lvl="0" indent="0" algn="l" rtl="0">
              <a:lnSpc>
                <a:spcPct val="70000"/>
              </a:lnSpc>
              <a:spcBef>
                <a:spcPts val="800"/>
              </a:spcBef>
              <a:spcAft>
                <a:spcPts val="0"/>
              </a:spcAft>
              <a:buClr>
                <a:schemeClr val="dk1"/>
              </a:buClr>
              <a:buSzPts val="1125"/>
              <a:buNone/>
            </a:pPr>
            <a:endParaRPr sz="1825">
              <a:latin typeface="Georgia"/>
              <a:ea typeface="Georgia"/>
              <a:cs typeface="Georgia"/>
              <a:sym typeface="Georgia"/>
            </a:endParaRPr>
          </a:p>
          <a:p>
            <a:pPr marL="0" lvl="0" indent="0" algn="l" rtl="0">
              <a:lnSpc>
                <a:spcPct val="70000"/>
              </a:lnSpc>
              <a:spcBef>
                <a:spcPts val="800"/>
              </a:spcBef>
              <a:spcAft>
                <a:spcPts val="0"/>
              </a:spcAft>
              <a:buClr>
                <a:schemeClr val="dk1"/>
              </a:buClr>
              <a:buSzPts val="1125"/>
              <a:buNone/>
            </a:pPr>
            <a:r>
              <a:rPr lang="en" sz="1825">
                <a:latin typeface="Georgia"/>
                <a:ea typeface="Georgia"/>
                <a:cs typeface="Georgia"/>
                <a:sym typeface="Georgia"/>
              </a:rPr>
              <a:t>2022 RE:Conference</a:t>
            </a:r>
            <a:endParaRPr sz="1825">
              <a:latin typeface="Georgia"/>
              <a:ea typeface="Georgia"/>
              <a:cs typeface="Georgia"/>
              <a:sym typeface="Georgia"/>
            </a:endParaRPr>
          </a:p>
        </p:txBody>
      </p:sp>
      <p:pic>
        <p:nvPicPr>
          <p:cNvPr id="131" name="Google Shape;131;p24"/>
          <p:cNvPicPr preferRelativeResize="0"/>
          <p:nvPr/>
        </p:nvPicPr>
        <p:blipFill rotWithShape="1">
          <a:blip r:embed="rId3">
            <a:alphaModFix/>
          </a:blip>
          <a:srcRect r="52040"/>
          <a:stretch/>
        </p:blipFill>
        <p:spPr>
          <a:xfrm>
            <a:off x="6619800" y="4549125"/>
            <a:ext cx="1203599" cy="5379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400"/>
              <a:buFont typeface="EB Garamond"/>
              <a:buNone/>
            </a:pPr>
            <a:r>
              <a:rPr lang="en" sz="2400"/>
              <a:t>Oregon households use IDAs to accomplish a variety of financial stability and asset-building goals</a:t>
            </a:r>
            <a:endParaRPr/>
          </a:p>
        </p:txBody>
      </p:sp>
      <p:pic>
        <p:nvPicPr>
          <p:cNvPr id="199" name="Google Shape;199;p33"/>
          <p:cNvPicPr preferRelativeResize="0"/>
          <p:nvPr/>
        </p:nvPicPr>
        <p:blipFill rotWithShape="1">
          <a:blip r:embed="rId3">
            <a:alphaModFix/>
          </a:blip>
          <a:srcRect/>
          <a:stretch/>
        </p:blipFill>
        <p:spPr>
          <a:xfrm>
            <a:off x="628649" y="1369218"/>
            <a:ext cx="8402988" cy="3652233"/>
          </a:xfrm>
          <a:prstGeom prst="rect">
            <a:avLst/>
          </a:prstGeom>
          <a:noFill/>
          <a:ln>
            <a:noFill/>
          </a:ln>
        </p:spPr>
      </p:pic>
      <p:pic>
        <p:nvPicPr>
          <p:cNvPr id="200" name="Google Shape;200;p33"/>
          <p:cNvPicPr preferRelativeResize="0"/>
          <p:nvPr/>
        </p:nvPicPr>
        <p:blipFill>
          <a:blip r:embed="rId4">
            <a:alphaModFix/>
          </a:blip>
          <a:stretch>
            <a:fillRect/>
          </a:stretch>
        </p:blipFill>
        <p:spPr>
          <a:xfrm>
            <a:off x="58225" y="1143650"/>
            <a:ext cx="8850701" cy="3999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pic>
        <p:nvPicPr>
          <p:cNvPr id="205" name="Google Shape;205;p34"/>
          <p:cNvPicPr preferRelativeResize="0"/>
          <p:nvPr/>
        </p:nvPicPr>
        <p:blipFill>
          <a:blip r:embed="rId3">
            <a:alphaModFix/>
          </a:blip>
          <a:stretch>
            <a:fillRect/>
          </a:stretch>
        </p:blipFill>
        <p:spPr>
          <a:xfrm>
            <a:off x="2958825" y="892825"/>
            <a:ext cx="6185178" cy="3415948"/>
          </a:xfrm>
          <a:prstGeom prst="rect">
            <a:avLst/>
          </a:prstGeom>
          <a:noFill/>
          <a:ln>
            <a:noFill/>
          </a:ln>
        </p:spPr>
      </p:pic>
      <p:sp>
        <p:nvSpPr>
          <p:cNvPr id="206" name="Google Shape;206;p34"/>
          <p:cNvSpPr txBox="1">
            <a:spLocks noGrp="1"/>
          </p:cNvSpPr>
          <p:nvPr>
            <p:ph type="title"/>
          </p:nvPr>
        </p:nvSpPr>
        <p:spPr>
          <a:xfrm>
            <a:off x="284825" y="349977"/>
            <a:ext cx="2163000" cy="41118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We know from history and data that communities of color have been and continue to be underserved, exploited, oppressed, and excluded by financial systems and institutions.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5"/>
          <p:cNvSpPr txBox="1">
            <a:spLocks noGrp="1"/>
          </p:cNvSpPr>
          <p:nvPr>
            <p:ph type="title"/>
          </p:nvPr>
        </p:nvSpPr>
        <p:spPr>
          <a:xfrm>
            <a:off x="81366" y="273844"/>
            <a:ext cx="8433984"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EB Garamond"/>
              <a:buNone/>
            </a:pPr>
            <a:r>
              <a:rPr lang="en" sz="2400"/>
              <a:t>Match is distributed to Black, Native American participants </a:t>
            </a:r>
            <a:endParaRPr sz="2400"/>
          </a:p>
          <a:p>
            <a:pPr marL="0" lvl="0" indent="0" algn="l" rtl="0">
              <a:lnSpc>
                <a:spcPct val="90000"/>
              </a:lnSpc>
              <a:spcBef>
                <a:spcPts val="0"/>
              </a:spcBef>
              <a:spcAft>
                <a:spcPts val="0"/>
              </a:spcAft>
              <a:buClr>
                <a:schemeClr val="dk1"/>
              </a:buClr>
              <a:buSzPts val="2700"/>
              <a:buFont typeface="EB Garamond"/>
              <a:buNone/>
            </a:pPr>
            <a:r>
              <a:rPr lang="en" sz="2400"/>
              <a:t>at rates that can support greater equity</a:t>
            </a:r>
            <a:endParaRPr sz="2400"/>
          </a:p>
        </p:txBody>
      </p:sp>
      <p:pic>
        <p:nvPicPr>
          <p:cNvPr id="213" name="Google Shape;213;p35"/>
          <p:cNvPicPr preferRelativeResize="0"/>
          <p:nvPr/>
        </p:nvPicPr>
        <p:blipFill>
          <a:blip r:embed="rId3">
            <a:alphaModFix/>
          </a:blip>
          <a:stretch>
            <a:fillRect/>
          </a:stretch>
        </p:blipFill>
        <p:spPr>
          <a:xfrm>
            <a:off x="0" y="1196550"/>
            <a:ext cx="8515350" cy="3863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body" idx="1"/>
          </p:nvPr>
        </p:nvSpPr>
        <p:spPr>
          <a:xfrm>
            <a:off x="216326" y="1342727"/>
            <a:ext cx="5739000" cy="3431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100">
                <a:highlight>
                  <a:srgbClr val="FFFFFF"/>
                </a:highlight>
              </a:rPr>
              <a:t>What is our purpose? </a:t>
            </a:r>
            <a:endParaRPr sz="3100">
              <a:highlight>
                <a:srgbClr val="FFFFFF"/>
              </a:highlight>
            </a:endParaRPr>
          </a:p>
          <a:p>
            <a:pPr marL="0" lvl="0" indent="0" algn="l" rtl="0">
              <a:spcBef>
                <a:spcPts val="800"/>
              </a:spcBef>
              <a:spcAft>
                <a:spcPts val="0"/>
              </a:spcAft>
              <a:buNone/>
            </a:pPr>
            <a:r>
              <a:rPr lang="en" sz="3100">
                <a:highlight>
                  <a:srgbClr val="FFFFFF"/>
                </a:highlight>
              </a:rPr>
              <a:t>How do IDAs get us to our vision? </a:t>
            </a:r>
            <a:endParaRPr sz="3100">
              <a:highlight>
                <a:srgbClr val="FFFFFF"/>
              </a:highlight>
            </a:endParaRPr>
          </a:p>
          <a:p>
            <a:pPr marL="0" lvl="0" indent="0" algn="l" rtl="0">
              <a:spcBef>
                <a:spcPts val="800"/>
              </a:spcBef>
              <a:spcAft>
                <a:spcPts val="0"/>
              </a:spcAft>
              <a:buNone/>
            </a:pPr>
            <a:r>
              <a:rPr lang="en" sz="3100">
                <a:highlight>
                  <a:srgbClr val="FFFFFF"/>
                </a:highlight>
              </a:rPr>
              <a:t>What work are we good at and excited about?  </a:t>
            </a:r>
            <a:endParaRPr sz="3100"/>
          </a:p>
        </p:txBody>
      </p:sp>
      <p:sp>
        <p:nvSpPr>
          <p:cNvPr id="219" name="Google Shape;219;p36"/>
          <p:cNvSpPr txBox="1">
            <a:spLocks noGrp="1"/>
          </p:cNvSpPr>
          <p:nvPr>
            <p:ph type="title"/>
          </p:nvPr>
        </p:nvSpPr>
        <p:spPr>
          <a:xfrm>
            <a:off x="216325" y="187523"/>
            <a:ext cx="71526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IDA Mission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a:spLocks noGrp="1"/>
          </p:cNvSpPr>
          <p:nvPr>
            <p:ph type="body" idx="1"/>
          </p:nvPr>
        </p:nvSpPr>
        <p:spPr>
          <a:xfrm>
            <a:off x="4135925" y="201925"/>
            <a:ext cx="4629300" cy="43308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300" dirty="0"/>
              <a:t>IDAs are matched savings accounts that build the financial management skills of qualifying Oregonians with lower incomes while they save towards a defined goal.</a:t>
            </a:r>
            <a:endParaRPr sz="2300" dirty="0"/>
          </a:p>
          <a:p>
            <a:pPr marL="0" lvl="0" indent="0" algn="l" rtl="0">
              <a:spcBef>
                <a:spcPts val="800"/>
              </a:spcBef>
              <a:spcAft>
                <a:spcPts val="0"/>
              </a:spcAft>
              <a:buNone/>
            </a:pPr>
            <a:r>
              <a:rPr lang="en" sz="2300" dirty="0"/>
              <a:t>—</a:t>
            </a:r>
            <a:endParaRPr sz="2300" dirty="0"/>
          </a:p>
          <a:p>
            <a:pPr marL="0" lvl="0" indent="0" algn="l" rtl="0">
              <a:spcBef>
                <a:spcPts val="800"/>
              </a:spcBef>
              <a:spcAft>
                <a:spcPts val="0"/>
              </a:spcAft>
              <a:buClr>
                <a:schemeClr val="dk1"/>
              </a:buClr>
              <a:buSzPts val="1100"/>
              <a:buFont typeface="Arial"/>
              <a:buNone/>
            </a:pPr>
            <a:r>
              <a:rPr lang="en" sz="2300" dirty="0"/>
              <a:t>IDAs are matched savings accounts that change the financial futures of qualifying Oregonians with lower incomes. Participants build financial skills such as budgeting and saving while they save towards a defined goal, and for every dollar they save the Initiative typically matches three dollars.</a:t>
            </a:r>
            <a:endParaRPr sz="2300" dirty="0"/>
          </a:p>
        </p:txBody>
      </p:sp>
      <p:sp>
        <p:nvSpPr>
          <p:cNvPr id="225" name="Google Shape;225;p37"/>
          <p:cNvSpPr txBox="1">
            <a:spLocks noGrp="1"/>
          </p:cNvSpPr>
          <p:nvPr>
            <p:ph type="body" idx="2"/>
          </p:nvPr>
        </p:nvSpPr>
        <p:spPr>
          <a:xfrm>
            <a:off x="426325" y="1283625"/>
            <a:ext cx="2163000" cy="3383700"/>
          </a:xfrm>
          <a:prstGeom prst="rect">
            <a:avLst/>
          </a:prstGeom>
        </p:spPr>
        <p:txBody>
          <a:bodyPr spcFirstLastPara="1" wrap="square" lIns="68575" tIns="34275" rIns="68575" bIns="34275" anchor="t" anchorCtr="0">
            <a:normAutofit/>
          </a:bodyPr>
          <a:lstStyle/>
          <a:p>
            <a:pPr marL="0" lvl="0" indent="0" algn="l" rtl="0">
              <a:lnSpc>
                <a:spcPct val="115000"/>
              </a:lnSpc>
              <a:spcBef>
                <a:spcPts val="1200"/>
              </a:spcBef>
              <a:spcAft>
                <a:spcPts val="1200"/>
              </a:spcAft>
              <a:buNone/>
            </a:pPr>
            <a:r>
              <a:rPr lang="en" sz="2400"/>
              <a:t>What are some harmful narratives embedded in these?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body" idx="1"/>
          </p:nvPr>
        </p:nvSpPr>
        <p:spPr>
          <a:xfrm>
            <a:off x="216326" y="1342727"/>
            <a:ext cx="5739000" cy="3431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100">
                <a:highlight>
                  <a:srgbClr val="FFFFFF"/>
                </a:highlight>
              </a:rPr>
              <a:t>What is our purpose? </a:t>
            </a:r>
            <a:endParaRPr sz="3100">
              <a:highlight>
                <a:srgbClr val="FFFFFF"/>
              </a:highlight>
            </a:endParaRPr>
          </a:p>
          <a:p>
            <a:pPr marL="0" lvl="0" indent="0" algn="l" rtl="0">
              <a:spcBef>
                <a:spcPts val="800"/>
              </a:spcBef>
              <a:spcAft>
                <a:spcPts val="0"/>
              </a:spcAft>
              <a:buNone/>
            </a:pPr>
            <a:r>
              <a:rPr lang="en" sz="3100">
                <a:highlight>
                  <a:srgbClr val="FFFFFF"/>
                </a:highlight>
              </a:rPr>
              <a:t>How do IDAs get us to our vision? </a:t>
            </a:r>
            <a:endParaRPr sz="3100">
              <a:highlight>
                <a:srgbClr val="FFFFFF"/>
              </a:highlight>
            </a:endParaRPr>
          </a:p>
          <a:p>
            <a:pPr marL="0" lvl="0" indent="0" algn="l" rtl="0">
              <a:spcBef>
                <a:spcPts val="800"/>
              </a:spcBef>
              <a:spcAft>
                <a:spcPts val="0"/>
              </a:spcAft>
              <a:buNone/>
            </a:pPr>
            <a:r>
              <a:rPr lang="en" sz="3100">
                <a:highlight>
                  <a:srgbClr val="FFFFFF"/>
                </a:highlight>
              </a:rPr>
              <a:t>What work are we good at and excited about?  </a:t>
            </a:r>
            <a:endParaRPr sz="3100"/>
          </a:p>
        </p:txBody>
      </p:sp>
      <p:sp>
        <p:nvSpPr>
          <p:cNvPr id="231" name="Google Shape;231;p38"/>
          <p:cNvSpPr txBox="1">
            <a:spLocks noGrp="1"/>
          </p:cNvSpPr>
          <p:nvPr>
            <p:ph type="title"/>
          </p:nvPr>
        </p:nvSpPr>
        <p:spPr>
          <a:xfrm>
            <a:off x="216325" y="187523"/>
            <a:ext cx="71526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IDA Mission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a:spLocks noGrp="1"/>
          </p:cNvSpPr>
          <p:nvPr>
            <p:ph type="body" idx="1"/>
          </p:nvPr>
        </p:nvSpPr>
        <p:spPr>
          <a:xfrm>
            <a:off x="216326" y="1191754"/>
            <a:ext cx="5739000" cy="3582073"/>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dirty="0">
                <a:highlight>
                  <a:srgbClr val="FFFFFF"/>
                </a:highlight>
                <a:latin typeface="Calibri"/>
                <a:ea typeface="Calibri"/>
                <a:cs typeface="Calibri"/>
                <a:sym typeface="Calibri"/>
              </a:rPr>
              <a:t>Oregonians with low to moderate incomes leverage matching money from Individual Development Accounts (IDAs) to increase the power of their own savings in support of their financial goals. IDA providers partner with participants, offering community-based support, information about financial systems, and matching cash towards financial stability and wealth building. </a:t>
            </a:r>
            <a:r>
              <a:rPr lang="en" sz="1700" dirty="0">
                <a:highlight>
                  <a:srgbClr val="FFFFFF"/>
                </a:highlight>
                <a:latin typeface="Calibri"/>
                <a:ea typeface="Calibri"/>
                <a:cs typeface="Calibri"/>
                <a:sym typeface="Calibri"/>
              </a:rPr>
              <a:t> </a:t>
            </a:r>
            <a:endParaRPr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0"/>
          <p:cNvSpPr txBox="1">
            <a:spLocks noGrp="1"/>
          </p:cNvSpPr>
          <p:nvPr>
            <p:ph type="title"/>
          </p:nvPr>
        </p:nvSpPr>
        <p:spPr>
          <a:xfrm>
            <a:off x="216325" y="187523"/>
            <a:ext cx="71526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Questions for discussion</a:t>
            </a:r>
            <a:endParaRPr/>
          </a:p>
        </p:txBody>
      </p:sp>
      <p:sp>
        <p:nvSpPr>
          <p:cNvPr id="242" name="Google Shape;242;p40"/>
          <p:cNvSpPr txBox="1">
            <a:spLocks noGrp="1"/>
          </p:cNvSpPr>
          <p:nvPr>
            <p:ph type="body" idx="1"/>
          </p:nvPr>
        </p:nvSpPr>
        <p:spPr>
          <a:xfrm>
            <a:off x="0" y="1083325"/>
            <a:ext cx="6099300" cy="38601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2000" dirty="0">
                <a:highlight>
                  <a:srgbClr val="FFFFFF"/>
                </a:highlight>
                <a:latin typeface="Times New Roman"/>
                <a:ea typeface="Times New Roman"/>
                <a:cs typeface="Times New Roman"/>
                <a:sym typeface="Times New Roman"/>
              </a:rPr>
              <a:t>Table Groups of 5-6				  </a:t>
            </a:r>
            <a:r>
              <a:rPr lang="en" sz="2600" dirty="0">
                <a:solidFill>
                  <a:srgbClr val="0000FF"/>
                </a:solidFill>
                <a:highlight>
                  <a:srgbClr val="FFFFFF"/>
                </a:highlight>
                <a:latin typeface="Times New Roman"/>
                <a:ea typeface="Times New Roman"/>
                <a:cs typeface="Times New Roman"/>
                <a:sym typeface="Times New Roman"/>
              </a:rPr>
              <a:t>tinyurl.com/4wutsj5n</a:t>
            </a:r>
            <a:endParaRPr sz="2600" dirty="0">
              <a:solidFill>
                <a:srgbClr val="0000FF"/>
              </a:solidFill>
              <a:highlight>
                <a:srgbClr val="FFFFFF"/>
              </a:highlight>
              <a:latin typeface="Times New Roman"/>
              <a:ea typeface="Times New Roman"/>
              <a:cs typeface="Times New Roman"/>
              <a:sym typeface="Times New Roman"/>
            </a:endParaRPr>
          </a:p>
          <a:p>
            <a:pPr marL="1143000" lvl="0" indent="-368300" algn="l" rtl="0">
              <a:lnSpc>
                <a:spcPct val="115000"/>
              </a:lnSpc>
              <a:spcBef>
                <a:spcPts val="0"/>
              </a:spcBef>
              <a:spcAft>
                <a:spcPts val="0"/>
              </a:spcAft>
              <a:buSzPts val="2200"/>
              <a:buFont typeface="Calibri"/>
              <a:buChar char="●"/>
            </a:pPr>
            <a:r>
              <a:rPr lang="en" sz="2200" dirty="0">
                <a:highlight>
                  <a:srgbClr val="FFFFFF"/>
                </a:highlight>
                <a:latin typeface="Calibri"/>
                <a:ea typeface="Calibri"/>
                <a:cs typeface="Calibri"/>
                <a:sym typeface="Calibri"/>
              </a:rPr>
              <a:t>How does this mission center the saver and their lived experiences? </a:t>
            </a:r>
            <a:endParaRPr sz="2200" dirty="0">
              <a:highlight>
                <a:srgbClr val="FFFFFF"/>
              </a:highlight>
              <a:latin typeface="Calibri"/>
              <a:ea typeface="Calibri"/>
              <a:cs typeface="Calibri"/>
              <a:sym typeface="Calibri"/>
            </a:endParaRPr>
          </a:p>
          <a:p>
            <a:pPr marL="1143000" lvl="0" indent="-368300" algn="l" rtl="0">
              <a:lnSpc>
                <a:spcPct val="115000"/>
              </a:lnSpc>
              <a:spcBef>
                <a:spcPts val="0"/>
              </a:spcBef>
              <a:spcAft>
                <a:spcPts val="0"/>
              </a:spcAft>
              <a:buSzPts val="2200"/>
              <a:buFont typeface="Calibri"/>
              <a:buChar char="●"/>
            </a:pPr>
            <a:r>
              <a:rPr lang="en" sz="2200" dirty="0">
                <a:highlight>
                  <a:srgbClr val="FFFFFF"/>
                </a:highlight>
                <a:latin typeface="Calibri"/>
                <a:ea typeface="Calibri"/>
                <a:cs typeface="Calibri"/>
                <a:sym typeface="Calibri"/>
              </a:rPr>
              <a:t>How might this mission be changed to align with our goal of decreasing the racial wealth gap in Oregon?  </a:t>
            </a:r>
            <a:endParaRPr sz="2200" dirty="0">
              <a:highlight>
                <a:srgbClr val="FFFFFF"/>
              </a:highlight>
              <a:latin typeface="Calibri"/>
              <a:ea typeface="Calibri"/>
              <a:cs typeface="Calibri"/>
              <a:sym typeface="Calibri"/>
            </a:endParaRPr>
          </a:p>
          <a:p>
            <a:pPr marL="1143000" lvl="0" indent="-368300" algn="l" rtl="0">
              <a:lnSpc>
                <a:spcPct val="115000"/>
              </a:lnSpc>
              <a:spcBef>
                <a:spcPts val="0"/>
              </a:spcBef>
              <a:spcAft>
                <a:spcPts val="0"/>
              </a:spcAft>
              <a:buSzPts val="2200"/>
              <a:buFont typeface="Calibri"/>
              <a:buChar char="●"/>
            </a:pPr>
            <a:r>
              <a:rPr lang="en" sz="2200" dirty="0">
                <a:highlight>
                  <a:srgbClr val="FFFFFF"/>
                </a:highlight>
                <a:latin typeface="Calibri"/>
                <a:ea typeface="Calibri"/>
                <a:cs typeface="Calibri"/>
                <a:sym typeface="Calibri"/>
              </a:rPr>
              <a:t>If you are an IDA Provider: How does this statement align with your program? </a:t>
            </a:r>
            <a:endParaRPr sz="3100" dirty="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1"/>
          <p:cNvSpPr txBox="1">
            <a:spLocks noGrp="1"/>
          </p:cNvSpPr>
          <p:nvPr>
            <p:ph type="title"/>
          </p:nvPr>
        </p:nvSpPr>
        <p:spPr>
          <a:xfrm>
            <a:off x="216325" y="187523"/>
            <a:ext cx="71526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Notes</a:t>
            </a:r>
            <a:endParaRPr/>
          </a:p>
        </p:txBody>
      </p:sp>
      <p:sp>
        <p:nvSpPr>
          <p:cNvPr id="248" name="Google Shape;248;p41"/>
          <p:cNvSpPr txBox="1">
            <a:spLocks noGrp="1"/>
          </p:cNvSpPr>
          <p:nvPr>
            <p:ph type="body" idx="1"/>
          </p:nvPr>
        </p:nvSpPr>
        <p:spPr>
          <a:xfrm>
            <a:off x="0" y="1083325"/>
            <a:ext cx="6099300" cy="38601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2200">
                <a:highlight>
                  <a:srgbClr val="FFFFFF"/>
                </a:highlight>
                <a:latin typeface="Calibri"/>
                <a:ea typeface="Calibri"/>
                <a:cs typeface="Calibri"/>
                <a:sym typeface="Calibri"/>
              </a:rPr>
              <a:t>How does this mission center the saver and their lived experiences? </a:t>
            </a:r>
            <a:endParaRPr sz="2200">
              <a:highlight>
                <a:srgbClr val="FFFFFF"/>
              </a:highlight>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 sz="2200">
                <a:highlight>
                  <a:srgbClr val="FFFFFF"/>
                </a:highlight>
                <a:latin typeface="Calibri"/>
                <a:ea typeface="Calibri"/>
                <a:cs typeface="Calibri"/>
                <a:sym typeface="Calibri"/>
              </a:rPr>
              <a:t>Add notes here…</a:t>
            </a:r>
            <a:endParaRPr sz="2200">
              <a:highlight>
                <a:srgbClr val="FFFFFF"/>
              </a:highlight>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2"/>
          <p:cNvSpPr txBox="1">
            <a:spLocks noGrp="1"/>
          </p:cNvSpPr>
          <p:nvPr>
            <p:ph type="title"/>
          </p:nvPr>
        </p:nvSpPr>
        <p:spPr>
          <a:xfrm>
            <a:off x="216325" y="187523"/>
            <a:ext cx="71526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Notes</a:t>
            </a:r>
            <a:endParaRPr/>
          </a:p>
        </p:txBody>
      </p:sp>
      <p:sp>
        <p:nvSpPr>
          <p:cNvPr id="254" name="Google Shape;254;p42"/>
          <p:cNvSpPr txBox="1">
            <a:spLocks noGrp="1"/>
          </p:cNvSpPr>
          <p:nvPr>
            <p:ph type="body" idx="1"/>
          </p:nvPr>
        </p:nvSpPr>
        <p:spPr>
          <a:xfrm>
            <a:off x="0" y="1083325"/>
            <a:ext cx="6099300" cy="38601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2200">
                <a:highlight>
                  <a:srgbClr val="FFFFFF"/>
                </a:highlight>
                <a:latin typeface="Calibri"/>
                <a:ea typeface="Calibri"/>
                <a:cs typeface="Calibri"/>
                <a:sym typeface="Calibri"/>
              </a:rPr>
              <a:t>How might this mission be changed to align with our goal of decreasing the racial wealth gap in Oregon?  </a:t>
            </a:r>
            <a:endParaRPr sz="2200">
              <a:highlight>
                <a:srgbClr val="FFFFFF"/>
              </a:highlight>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 sz="2200">
                <a:highlight>
                  <a:srgbClr val="FFFFFF"/>
                </a:highlight>
                <a:latin typeface="Calibri"/>
                <a:ea typeface="Calibri"/>
                <a:cs typeface="Calibri"/>
                <a:sym typeface="Calibri"/>
              </a:rPr>
              <a:t>Add notes here…</a:t>
            </a:r>
            <a:endParaRPr sz="31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426319" y="342899"/>
            <a:ext cx="21630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Table Conversations</a:t>
            </a:r>
            <a:endParaRPr/>
          </a:p>
        </p:txBody>
      </p:sp>
      <p:sp>
        <p:nvSpPr>
          <p:cNvPr id="137" name="Google Shape;137;p25"/>
          <p:cNvSpPr txBox="1">
            <a:spLocks noGrp="1"/>
          </p:cNvSpPr>
          <p:nvPr>
            <p:ph type="body" idx="1"/>
          </p:nvPr>
        </p:nvSpPr>
        <p:spPr>
          <a:xfrm>
            <a:off x="4135936" y="610774"/>
            <a:ext cx="4629300" cy="39219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Font typeface="Georgia"/>
              <a:buChar char="•"/>
            </a:pPr>
            <a:r>
              <a:rPr lang="en" sz="3000">
                <a:highlight>
                  <a:srgbClr val="FFFFFF"/>
                </a:highlight>
                <a:latin typeface="Georgia"/>
                <a:ea typeface="Georgia"/>
                <a:cs typeface="Georgia"/>
                <a:sym typeface="Georgia"/>
              </a:rPr>
              <a:t>Name, Position, Organization </a:t>
            </a:r>
            <a:endParaRPr sz="3000">
              <a:highlight>
                <a:srgbClr val="FFFFFF"/>
              </a:highlight>
              <a:latin typeface="Georgia"/>
              <a:ea typeface="Georgia"/>
              <a:cs typeface="Georgia"/>
              <a:sym typeface="Georgia"/>
            </a:endParaRPr>
          </a:p>
          <a:p>
            <a:pPr marL="457200" lvl="0" indent="0" algn="l" rtl="0">
              <a:spcBef>
                <a:spcPts val="800"/>
              </a:spcBef>
              <a:spcAft>
                <a:spcPts val="0"/>
              </a:spcAft>
              <a:buNone/>
            </a:pPr>
            <a:endParaRPr sz="3000">
              <a:highlight>
                <a:srgbClr val="FFFFFF"/>
              </a:highlight>
              <a:latin typeface="Georgia"/>
              <a:ea typeface="Georgia"/>
              <a:cs typeface="Georgia"/>
              <a:sym typeface="Georgia"/>
            </a:endParaRPr>
          </a:p>
          <a:p>
            <a:pPr marL="457200" lvl="0" indent="-419100" algn="l" rtl="0">
              <a:spcBef>
                <a:spcPts val="800"/>
              </a:spcBef>
              <a:spcAft>
                <a:spcPts val="0"/>
              </a:spcAft>
              <a:buSzPts val="3000"/>
              <a:buFont typeface="Georgia"/>
              <a:buChar char="•"/>
            </a:pPr>
            <a:r>
              <a:rPr lang="en" sz="3000">
                <a:highlight>
                  <a:srgbClr val="FFFFFF"/>
                </a:highlight>
                <a:latin typeface="Georgia"/>
                <a:ea typeface="Georgia"/>
                <a:cs typeface="Georgia"/>
                <a:sym typeface="Georgia"/>
              </a:rPr>
              <a:t>What is a takeaway from this conference about narratives that you will be incorporating into your work?</a:t>
            </a:r>
            <a:endParaRPr sz="3000">
              <a:latin typeface="Georgia"/>
              <a:ea typeface="Georgia"/>
              <a:cs typeface="Georgia"/>
              <a:sym typeface="Georgia"/>
            </a:endParaRPr>
          </a:p>
        </p:txBody>
      </p:sp>
      <p:sp>
        <p:nvSpPr>
          <p:cNvPr id="138" name="Google Shape;138;p25"/>
          <p:cNvSpPr txBox="1">
            <a:spLocks noGrp="1"/>
          </p:cNvSpPr>
          <p:nvPr>
            <p:ph type="body" idx="2"/>
          </p:nvPr>
        </p:nvSpPr>
        <p:spPr>
          <a:xfrm>
            <a:off x="426319" y="1543049"/>
            <a:ext cx="2163000" cy="31242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3"/>
          <p:cNvSpPr txBox="1">
            <a:spLocks noGrp="1"/>
          </p:cNvSpPr>
          <p:nvPr>
            <p:ph type="title"/>
          </p:nvPr>
        </p:nvSpPr>
        <p:spPr>
          <a:xfrm>
            <a:off x="216325" y="187523"/>
            <a:ext cx="71526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Notes</a:t>
            </a:r>
            <a:endParaRPr/>
          </a:p>
        </p:txBody>
      </p:sp>
      <p:sp>
        <p:nvSpPr>
          <p:cNvPr id="260" name="Google Shape;260;p43"/>
          <p:cNvSpPr txBox="1">
            <a:spLocks noGrp="1"/>
          </p:cNvSpPr>
          <p:nvPr>
            <p:ph type="body" idx="1"/>
          </p:nvPr>
        </p:nvSpPr>
        <p:spPr>
          <a:xfrm>
            <a:off x="0" y="1083325"/>
            <a:ext cx="6099300" cy="38601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2200">
                <a:highlight>
                  <a:srgbClr val="FFFFFF"/>
                </a:highlight>
                <a:latin typeface="Calibri"/>
                <a:ea typeface="Calibri"/>
                <a:cs typeface="Calibri"/>
                <a:sym typeface="Calibri"/>
              </a:rPr>
              <a:t>If you are an IDA Provider: How does this statement align with your program? </a:t>
            </a:r>
            <a:endParaRPr sz="2200">
              <a:highlight>
                <a:srgbClr val="FFFFFF"/>
              </a:highlight>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 sz="2200">
                <a:highlight>
                  <a:srgbClr val="FFFFFF"/>
                </a:highlight>
                <a:latin typeface="Calibri"/>
                <a:ea typeface="Calibri"/>
                <a:cs typeface="Calibri"/>
                <a:sym typeface="Calibri"/>
              </a:rPr>
              <a:t>Add notes here…</a:t>
            </a:r>
            <a:endParaRPr sz="2200">
              <a:highlight>
                <a:srgbClr val="FFFFFF"/>
              </a:highlight>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4"/>
          <p:cNvSpPr txBox="1">
            <a:spLocks noGrp="1"/>
          </p:cNvSpPr>
          <p:nvPr>
            <p:ph type="ctrTitle"/>
          </p:nvPr>
        </p:nvSpPr>
        <p:spPr>
          <a:xfrm>
            <a:off x="0" y="264375"/>
            <a:ext cx="3868200" cy="1964100"/>
          </a:xfrm>
          <a:prstGeom prst="rect">
            <a:avLst/>
          </a:prstGeom>
          <a:noFill/>
          <a:ln>
            <a:noFill/>
          </a:ln>
        </p:spPr>
        <p:txBody>
          <a:bodyPr spcFirstLastPara="1" wrap="square" lIns="205725" tIns="34275" rIns="68575" bIns="34275" anchor="ctr" anchorCtr="0">
            <a:noAutofit/>
          </a:bodyPr>
          <a:lstStyle/>
          <a:p>
            <a:pPr marL="0" lvl="0" indent="0" algn="l" rtl="0">
              <a:lnSpc>
                <a:spcPct val="90000"/>
              </a:lnSpc>
              <a:spcBef>
                <a:spcPts val="0"/>
              </a:spcBef>
              <a:spcAft>
                <a:spcPts val="0"/>
              </a:spcAft>
              <a:buClr>
                <a:schemeClr val="dk1"/>
              </a:buClr>
              <a:buSzPts val="4500"/>
              <a:buFont typeface="EB Garamond"/>
              <a:buNone/>
            </a:pPr>
            <a:r>
              <a:rPr lang="en" sz="3200">
                <a:latin typeface="Georgia"/>
                <a:ea typeface="Georgia"/>
                <a:cs typeface="Georgia"/>
                <a:sym typeface="Georgia"/>
              </a:rPr>
              <a:t>Thank you for coming to RE:Conference! </a:t>
            </a:r>
            <a:endParaRPr sz="3200">
              <a:latin typeface="Georgia"/>
              <a:ea typeface="Georgia"/>
              <a:cs typeface="Georgia"/>
              <a:sym typeface="Georgia"/>
            </a:endParaRPr>
          </a:p>
        </p:txBody>
      </p:sp>
      <p:sp>
        <p:nvSpPr>
          <p:cNvPr id="266" name="Google Shape;266;p44"/>
          <p:cNvSpPr txBox="1">
            <a:spLocks noGrp="1"/>
          </p:cNvSpPr>
          <p:nvPr>
            <p:ph type="subTitle" idx="1"/>
          </p:nvPr>
        </p:nvSpPr>
        <p:spPr>
          <a:xfrm>
            <a:off x="98100" y="2228375"/>
            <a:ext cx="2060100" cy="835500"/>
          </a:xfrm>
          <a:prstGeom prst="rect">
            <a:avLst/>
          </a:prstGeom>
          <a:noFill/>
          <a:ln>
            <a:noFill/>
          </a:ln>
        </p:spPr>
        <p:txBody>
          <a:bodyPr spcFirstLastPara="1" wrap="square" lIns="205725" tIns="34275" rIns="68575" bIns="34275" anchor="ctr" anchorCtr="0">
            <a:noAutofit/>
          </a:bodyPr>
          <a:lstStyle/>
          <a:p>
            <a:pPr marL="0" lvl="0" indent="0" algn="l" rtl="0">
              <a:lnSpc>
                <a:spcPct val="70000"/>
              </a:lnSpc>
              <a:spcBef>
                <a:spcPts val="800"/>
              </a:spcBef>
              <a:spcAft>
                <a:spcPts val="0"/>
              </a:spcAft>
              <a:buClr>
                <a:schemeClr val="dk1"/>
              </a:buClr>
              <a:buSzPts val="1125"/>
              <a:buNone/>
            </a:pPr>
            <a:endParaRPr sz="1825">
              <a:latin typeface="Georgia"/>
              <a:ea typeface="Georgia"/>
              <a:cs typeface="Georgia"/>
              <a:sym typeface="Georgia"/>
            </a:endParaRPr>
          </a:p>
          <a:p>
            <a:pPr marL="0" lvl="0" indent="0" algn="l" rtl="0">
              <a:lnSpc>
                <a:spcPct val="70000"/>
              </a:lnSpc>
              <a:spcBef>
                <a:spcPts val="800"/>
              </a:spcBef>
              <a:spcAft>
                <a:spcPts val="0"/>
              </a:spcAft>
              <a:buClr>
                <a:schemeClr val="dk1"/>
              </a:buClr>
              <a:buSzPts val="1125"/>
              <a:buNone/>
            </a:pPr>
            <a:endParaRPr sz="1825">
              <a:latin typeface="Georgia"/>
              <a:ea typeface="Georgia"/>
              <a:cs typeface="Georgia"/>
              <a:sym typeface="Georgia"/>
            </a:endParaRPr>
          </a:p>
        </p:txBody>
      </p:sp>
      <p:pic>
        <p:nvPicPr>
          <p:cNvPr id="267" name="Google Shape;267;p44"/>
          <p:cNvPicPr preferRelativeResize="0"/>
          <p:nvPr/>
        </p:nvPicPr>
        <p:blipFill rotWithShape="1">
          <a:blip r:embed="rId3">
            <a:alphaModFix/>
          </a:blip>
          <a:srcRect r="52040"/>
          <a:stretch/>
        </p:blipFill>
        <p:spPr>
          <a:xfrm>
            <a:off x="6619800" y="4549125"/>
            <a:ext cx="1203599" cy="537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216325" y="187523"/>
            <a:ext cx="71526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Georgia"/>
                <a:ea typeface="Georgia"/>
                <a:cs typeface="Georgia"/>
                <a:sym typeface="Georgia"/>
              </a:rPr>
              <a:t>Today’s Objectives &amp; Agenda </a:t>
            </a:r>
            <a:endParaRPr>
              <a:latin typeface="Georgia"/>
              <a:ea typeface="Georgia"/>
              <a:cs typeface="Georgia"/>
              <a:sym typeface="Georgia"/>
            </a:endParaRPr>
          </a:p>
        </p:txBody>
      </p:sp>
      <p:sp>
        <p:nvSpPr>
          <p:cNvPr id="144" name="Google Shape;144;p26"/>
          <p:cNvSpPr txBox="1"/>
          <p:nvPr/>
        </p:nvSpPr>
        <p:spPr>
          <a:xfrm>
            <a:off x="546575" y="1515700"/>
            <a:ext cx="5521800" cy="3078300"/>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SzPts val="2900"/>
              <a:buFont typeface="Calibri"/>
              <a:buAutoNum type="arabicPeriod"/>
            </a:pPr>
            <a:r>
              <a:rPr lang="en" sz="2900" dirty="0">
                <a:latin typeface="Calibri"/>
                <a:ea typeface="Calibri"/>
                <a:cs typeface="Calibri"/>
                <a:sym typeface="Calibri"/>
              </a:rPr>
              <a:t>Expansion of vision </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AutoNum type="arabicPeriod"/>
            </a:pPr>
            <a:r>
              <a:rPr lang="en" sz="2900" dirty="0">
                <a:latin typeface="Calibri"/>
                <a:ea typeface="Calibri"/>
                <a:cs typeface="Calibri"/>
                <a:sym typeface="Calibri"/>
              </a:rPr>
              <a:t>Strengths and opportunities</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AutoNum type="arabicPeriod"/>
            </a:pPr>
            <a:r>
              <a:rPr lang="en" sz="2900" dirty="0">
                <a:latin typeface="Calibri"/>
                <a:ea typeface="Calibri"/>
                <a:cs typeface="Calibri"/>
                <a:sym typeface="Calibri"/>
              </a:rPr>
              <a:t>Past IDA narratives </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AutoNum type="arabicPeriod"/>
            </a:pPr>
            <a:r>
              <a:rPr lang="en" sz="2900" dirty="0">
                <a:latin typeface="Calibri"/>
                <a:ea typeface="Calibri"/>
                <a:cs typeface="Calibri"/>
                <a:sym typeface="Calibri"/>
              </a:rPr>
              <a:t>Crafting an IDA mission</a:t>
            </a:r>
            <a:endParaRPr sz="2900" dirty="0">
              <a:latin typeface="Calibri"/>
              <a:ea typeface="Calibri"/>
              <a:cs typeface="Calibri"/>
              <a:sym typeface="Calibri"/>
            </a:endParaRPr>
          </a:p>
          <a:p>
            <a:pPr marL="0" lvl="0" indent="0" algn="l" rtl="0">
              <a:spcBef>
                <a:spcPts val="0"/>
              </a:spcBef>
              <a:spcAft>
                <a:spcPts val="0"/>
              </a:spcAft>
              <a:buNone/>
            </a:pPr>
            <a:endParaRPr sz="2900" dirty="0">
              <a:latin typeface="Calibri"/>
              <a:ea typeface="Calibri"/>
              <a:cs typeface="Calibri"/>
              <a:sym typeface="Calibri"/>
            </a:endParaRPr>
          </a:p>
          <a:p>
            <a:pPr marL="0" lvl="0" indent="0" algn="l" rtl="0">
              <a:spcBef>
                <a:spcPts val="0"/>
              </a:spcBef>
              <a:spcAft>
                <a:spcPts val="0"/>
              </a:spcAft>
              <a:buNone/>
            </a:pPr>
            <a:r>
              <a:rPr lang="en" sz="2900" dirty="0">
                <a:latin typeface="Calibri"/>
                <a:ea typeface="Calibri"/>
                <a:cs typeface="Calibri"/>
                <a:sym typeface="Calibri"/>
              </a:rPr>
              <a:t>3pm: have a safe trip home!</a:t>
            </a:r>
            <a:endParaRPr sz="2900" dirty="0">
              <a:latin typeface="Calibri"/>
              <a:ea typeface="Calibri"/>
              <a:cs typeface="Calibri"/>
              <a:sym typeface="Calibri"/>
            </a:endParaRPr>
          </a:p>
          <a:p>
            <a:pPr marL="45720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426319" y="342899"/>
            <a:ext cx="21630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sz="4200"/>
              <a:t>1999 </a:t>
            </a:r>
            <a:endParaRPr sz="4200"/>
          </a:p>
        </p:txBody>
      </p:sp>
      <p:sp>
        <p:nvSpPr>
          <p:cNvPr id="150" name="Google Shape;150;p27"/>
          <p:cNvSpPr txBox="1">
            <a:spLocks noGrp="1"/>
          </p:cNvSpPr>
          <p:nvPr>
            <p:ph type="body" idx="1"/>
          </p:nvPr>
        </p:nvSpPr>
        <p:spPr>
          <a:xfrm>
            <a:off x="4122935" y="584772"/>
            <a:ext cx="4629300" cy="3921900"/>
          </a:xfrm>
          <a:prstGeom prst="rect">
            <a:avLst/>
          </a:prstGeom>
        </p:spPr>
        <p:txBody>
          <a:bodyPr spcFirstLastPara="1" wrap="square" lIns="68575" tIns="34275" rIns="68575" bIns="34275" anchor="t" anchorCtr="0">
            <a:noAutofit/>
          </a:bodyPr>
          <a:lstStyle/>
          <a:p>
            <a:pPr marL="685800" lvl="0" indent="-412750" algn="l" rtl="0">
              <a:lnSpc>
                <a:spcPct val="115000"/>
              </a:lnSpc>
              <a:spcBef>
                <a:spcPts val="0"/>
              </a:spcBef>
              <a:spcAft>
                <a:spcPts val="0"/>
              </a:spcAft>
              <a:buSzPts val="2900"/>
              <a:buFont typeface="Calibri"/>
              <a:buChar char="●"/>
            </a:pPr>
            <a:r>
              <a:rPr lang="en" sz="2900" dirty="0" smtClean="0">
                <a:highlight>
                  <a:srgbClr val="FFFFFF"/>
                </a:highlight>
                <a:latin typeface="Calibri"/>
                <a:ea typeface="Calibri"/>
                <a:cs typeface="Calibri"/>
                <a:sym typeface="Calibri"/>
              </a:rPr>
              <a:t>Must have earned </a:t>
            </a:r>
            <a:r>
              <a:rPr lang="en" sz="2900" dirty="0">
                <a:highlight>
                  <a:srgbClr val="FFFFFF"/>
                </a:highlight>
                <a:latin typeface="Calibri"/>
                <a:ea typeface="Calibri"/>
                <a:cs typeface="Calibri"/>
                <a:sym typeface="Calibri"/>
              </a:rPr>
              <a:t>income </a:t>
            </a:r>
            <a:r>
              <a:rPr lang="en" sz="2900" dirty="0" smtClean="0">
                <a:highlight>
                  <a:srgbClr val="FFFFFF"/>
                </a:highlight>
                <a:latin typeface="Calibri"/>
                <a:ea typeface="Calibri"/>
                <a:cs typeface="Calibri"/>
                <a:sym typeface="Calibri"/>
              </a:rPr>
              <a:t>to </a:t>
            </a:r>
            <a:r>
              <a:rPr lang="en" sz="2900" dirty="0">
                <a:highlight>
                  <a:srgbClr val="FFFFFF"/>
                </a:highlight>
                <a:latin typeface="Calibri"/>
                <a:ea typeface="Calibri"/>
                <a:cs typeface="Calibri"/>
                <a:sym typeface="Calibri"/>
              </a:rPr>
              <a:t>qualify </a:t>
            </a:r>
            <a:endParaRPr sz="2900" dirty="0">
              <a:highlight>
                <a:srgbClr val="FFFFFF"/>
              </a:highlight>
              <a:latin typeface="Calibri"/>
              <a:ea typeface="Calibri"/>
              <a:cs typeface="Calibri"/>
              <a:sym typeface="Calibri"/>
            </a:endParaRPr>
          </a:p>
          <a:p>
            <a:pPr marL="685800" lvl="0" indent="-412750" algn="l" rtl="0">
              <a:lnSpc>
                <a:spcPct val="115000"/>
              </a:lnSpc>
              <a:spcBef>
                <a:spcPts val="0"/>
              </a:spcBef>
              <a:spcAft>
                <a:spcPts val="0"/>
              </a:spcAft>
              <a:buSzPts val="2900"/>
              <a:buFont typeface="Calibri"/>
              <a:buChar char="●"/>
            </a:pPr>
            <a:r>
              <a:rPr lang="en" sz="2900" dirty="0">
                <a:highlight>
                  <a:srgbClr val="FFFFFF"/>
                </a:highlight>
                <a:latin typeface="Calibri"/>
                <a:ea typeface="Calibri"/>
                <a:cs typeface="Calibri"/>
                <a:sym typeface="Calibri"/>
              </a:rPr>
              <a:t>Use of custodial accounts</a:t>
            </a:r>
            <a:endParaRPr sz="2900" dirty="0">
              <a:highlight>
                <a:srgbClr val="FFFFFF"/>
              </a:highlight>
              <a:latin typeface="Calibri"/>
              <a:ea typeface="Calibri"/>
              <a:cs typeface="Calibri"/>
              <a:sym typeface="Calibri"/>
            </a:endParaRPr>
          </a:p>
          <a:p>
            <a:pPr marL="685800" lvl="0" indent="-412750" algn="l" rtl="0">
              <a:lnSpc>
                <a:spcPct val="115000"/>
              </a:lnSpc>
              <a:spcBef>
                <a:spcPts val="0"/>
              </a:spcBef>
              <a:spcAft>
                <a:spcPts val="0"/>
              </a:spcAft>
              <a:buSzPts val="2900"/>
              <a:buFont typeface="Calibri"/>
              <a:buChar char="●"/>
            </a:pPr>
            <a:r>
              <a:rPr lang="en" sz="2900" dirty="0">
                <a:highlight>
                  <a:srgbClr val="FFFFFF"/>
                </a:highlight>
                <a:latin typeface="Calibri"/>
                <a:ea typeface="Calibri"/>
                <a:cs typeface="Calibri"/>
                <a:sym typeface="Calibri"/>
              </a:rPr>
              <a:t>A regular monthly savings requirement</a:t>
            </a:r>
            <a:endParaRPr sz="2900" dirty="0">
              <a:highlight>
                <a:srgbClr val="FFFFFF"/>
              </a:highlight>
              <a:latin typeface="Calibri"/>
              <a:ea typeface="Calibri"/>
              <a:cs typeface="Calibri"/>
              <a:sym typeface="Calibri"/>
            </a:endParaRPr>
          </a:p>
          <a:p>
            <a:pPr marL="685800" lvl="0" indent="-412750" algn="l" rtl="0">
              <a:lnSpc>
                <a:spcPct val="115000"/>
              </a:lnSpc>
              <a:spcBef>
                <a:spcPts val="0"/>
              </a:spcBef>
              <a:spcAft>
                <a:spcPts val="0"/>
              </a:spcAft>
              <a:buSzPts val="2900"/>
              <a:buFont typeface="Calibri"/>
              <a:buChar char="●"/>
            </a:pPr>
            <a:r>
              <a:rPr lang="en" sz="2900" dirty="0">
                <a:highlight>
                  <a:srgbClr val="FFFFFF"/>
                </a:highlight>
                <a:latin typeface="Calibri"/>
                <a:ea typeface="Calibri"/>
                <a:cs typeface="Calibri"/>
                <a:sym typeface="Calibri"/>
              </a:rPr>
              <a:t>Emergency withdrawals limited to qualifying emergencies</a:t>
            </a:r>
            <a:endParaRPr sz="4500" dirty="0"/>
          </a:p>
        </p:txBody>
      </p:sp>
      <p:sp>
        <p:nvSpPr>
          <p:cNvPr id="151" name="Google Shape;151;p27"/>
          <p:cNvSpPr txBox="1">
            <a:spLocks noGrp="1"/>
          </p:cNvSpPr>
          <p:nvPr>
            <p:ph type="body" idx="2"/>
          </p:nvPr>
        </p:nvSpPr>
        <p:spPr>
          <a:xfrm>
            <a:off x="112125" y="1543050"/>
            <a:ext cx="2477100" cy="31242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3000"/>
              <a:t>An asset-based anti- poverty demonstration project</a:t>
            </a:r>
            <a:endParaRPr sz="18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Expansion of Vision </a:t>
            </a:r>
            <a:endParaRPr/>
          </a:p>
        </p:txBody>
      </p:sp>
      <p:sp>
        <p:nvSpPr>
          <p:cNvPr id="157" name="Google Shape;157;p28"/>
          <p:cNvSpPr/>
          <p:nvPr/>
        </p:nvSpPr>
        <p:spPr>
          <a:xfrm>
            <a:off x="0" y="2065800"/>
            <a:ext cx="2023800" cy="1011900"/>
          </a:xfrm>
          <a:prstGeom prst="chevron">
            <a:avLst>
              <a:gd name="adj"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t>1999</a:t>
            </a:r>
            <a:endParaRPr sz="2200" b="1"/>
          </a:p>
        </p:txBody>
      </p:sp>
      <p:sp>
        <p:nvSpPr>
          <p:cNvPr id="158" name="Google Shape;158;p28"/>
          <p:cNvSpPr/>
          <p:nvPr/>
        </p:nvSpPr>
        <p:spPr>
          <a:xfrm>
            <a:off x="1761325" y="2065800"/>
            <a:ext cx="2023800" cy="1011900"/>
          </a:xfrm>
          <a:prstGeom prst="chevron">
            <a:avLst>
              <a:gd name="adj"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t>2015</a:t>
            </a:r>
            <a:endParaRPr sz="2200" b="1"/>
          </a:p>
        </p:txBody>
      </p:sp>
      <p:sp>
        <p:nvSpPr>
          <p:cNvPr id="159" name="Google Shape;159;p28"/>
          <p:cNvSpPr txBox="1"/>
          <p:nvPr/>
        </p:nvSpPr>
        <p:spPr>
          <a:xfrm>
            <a:off x="94950" y="3247650"/>
            <a:ext cx="16161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Calibri"/>
                <a:ea typeface="Calibri"/>
                <a:cs typeface="Calibri"/>
                <a:sym typeface="Calibri"/>
              </a:rPr>
              <a:t>IDAs Begin in Oregon paired with AFI funding</a:t>
            </a:r>
            <a:endParaRPr sz="1900">
              <a:latin typeface="Calibri"/>
              <a:ea typeface="Calibri"/>
              <a:cs typeface="Calibri"/>
              <a:sym typeface="Calibri"/>
            </a:endParaRPr>
          </a:p>
        </p:txBody>
      </p:sp>
      <p:sp>
        <p:nvSpPr>
          <p:cNvPr id="160" name="Google Shape;160;p28"/>
          <p:cNvSpPr txBox="1"/>
          <p:nvPr/>
        </p:nvSpPr>
        <p:spPr>
          <a:xfrm>
            <a:off x="1928850" y="3247650"/>
            <a:ext cx="15282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Calibri"/>
                <a:ea typeface="Calibri"/>
                <a:cs typeface="Calibri"/>
                <a:sym typeface="Calibri"/>
              </a:rPr>
              <a:t>Oregon expands asset classes in statute</a:t>
            </a:r>
            <a:endParaRPr sz="1900">
              <a:latin typeface="Calibri"/>
              <a:ea typeface="Calibri"/>
              <a:cs typeface="Calibri"/>
              <a:sym typeface="Calibri"/>
            </a:endParaRPr>
          </a:p>
        </p:txBody>
      </p:sp>
      <p:sp>
        <p:nvSpPr>
          <p:cNvPr id="161" name="Google Shape;161;p28"/>
          <p:cNvSpPr/>
          <p:nvPr/>
        </p:nvSpPr>
        <p:spPr>
          <a:xfrm>
            <a:off x="3560100" y="2065800"/>
            <a:ext cx="2023800" cy="1011900"/>
          </a:xfrm>
          <a:prstGeom prst="chevron">
            <a:avLst>
              <a:gd name="adj"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t>2017</a:t>
            </a:r>
            <a:endParaRPr sz="2200" b="1"/>
          </a:p>
        </p:txBody>
      </p:sp>
      <p:sp>
        <p:nvSpPr>
          <p:cNvPr id="162" name="Google Shape;162;p28"/>
          <p:cNvSpPr/>
          <p:nvPr/>
        </p:nvSpPr>
        <p:spPr>
          <a:xfrm>
            <a:off x="5375625" y="2065800"/>
            <a:ext cx="2023800" cy="1011900"/>
          </a:xfrm>
          <a:prstGeom prst="chevron">
            <a:avLst>
              <a:gd name="adj"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t>2019</a:t>
            </a:r>
            <a:endParaRPr sz="2200" b="1"/>
          </a:p>
        </p:txBody>
      </p:sp>
      <p:sp>
        <p:nvSpPr>
          <p:cNvPr id="163" name="Google Shape;163;p28"/>
          <p:cNvSpPr txBox="1"/>
          <p:nvPr/>
        </p:nvSpPr>
        <p:spPr>
          <a:xfrm>
            <a:off x="5348850" y="3247650"/>
            <a:ext cx="16653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Calibri"/>
                <a:ea typeface="Calibri"/>
                <a:cs typeface="Calibri"/>
                <a:sym typeface="Calibri"/>
              </a:rPr>
              <a:t>2019 human- centered design at RE:Conference</a:t>
            </a:r>
            <a:endParaRPr sz="1900">
              <a:latin typeface="Calibri"/>
              <a:ea typeface="Calibri"/>
              <a:cs typeface="Calibri"/>
              <a:sym typeface="Calibri"/>
            </a:endParaRPr>
          </a:p>
        </p:txBody>
      </p:sp>
      <p:sp>
        <p:nvSpPr>
          <p:cNvPr id="164" name="Google Shape;164;p28"/>
          <p:cNvSpPr txBox="1"/>
          <p:nvPr/>
        </p:nvSpPr>
        <p:spPr>
          <a:xfrm>
            <a:off x="3728400" y="3247650"/>
            <a:ext cx="13491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Calibri"/>
                <a:ea typeface="Calibri"/>
                <a:cs typeface="Calibri"/>
                <a:sym typeface="Calibri"/>
              </a:rPr>
              <a:t>AFI stops being funded </a:t>
            </a:r>
            <a:endParaRPr sz="19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182201" y="342900"/>
            <a:ext cx="24072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2019 RE:Conference</a:t>
            </a:r>
            <a:endParaRPr/>
          </a:p>
        </p:txBody>
      </p:sp>
      <p:sp>
        <p:nvSpPr>
          <p:cNvPr id="170" name="Google Shape;170;p29"/>
          <p:cNvSpPr txBox="1">
            <a:spLocks noGrp="1"/>
          </p:cNvSpPr>
          <p:nvPr>
            <p:ph type="body" idx="1"/>
          </p:nvPr>
        </p:nvSpPr>
        <p:spPr>
          <a:xfrm>
            <a:off x="4135936" y="610774"/>
            <a:ext cx="4629300" cy="3921900"/>
          </a:xfrm>
          <a:prstGeom prst="rect">
            <a:avLst/>
          </a:prstGeom>
        </p:spPr>
        <p:txBody>
          <a:bodyPr spcFirstLastPara="1" wrap="square" lIns="68575" tIns="34275" rIns="68575" bIns="34275" anchor="t" anchorCtr="0">
            <a:normAutofit/>
          </a:bodyPr>
          <a:lstStyle/>
          <a:p>
            <a:pPr marL="457200" lvl="0" indent="-412750" algn="l" rtl="0">
              <a:spcBef>
                <a:spcPts val="800"/>
              </a:spcBef>
              <a:spcAft>
                <a:spcPts val="0"/>
              </a:spcAft>
              <a:buSzPts val="2900"/>
              <a:buChar char="•"/>
            </a:pPr>
            <a:r>
              <a:rPr lang="en" sz="2900"/>
              <a:t>Identifying how to better measure equity impact </a:t>
            </a:r>
            <a:endParaRPr sz="2900"/>
          </a:p>
          <a:p>
            <a:pPr marL="457200" lvl="0" indent="-412750" algn="l" rtl="0">
              <a:spcBef>
                <a:spcPts val="0"/>
              </a:spcBef>
              <a:spcAft>
                <a:spcPts val="0"/>
              </a:spcAft>
              <a:buSzPts val="2900"/>
              <a:buChar char="•"/>
            </a:pPr>
            <a:r>
              <a:rPr lang="en" sz="2900"/>
              <a:t>Trying new approaches </a:t>
            </a:r>
            <a:endParaRPr sz="2900"/>
          </a:p>
          <a:p>
            <a:pPr marL="457200" lvl="0" indent="-412750" algn="l" rtl="0">
              <a:spcBef>
                <a:spcPts val="0"/>
              </a:spcBef>
              <a:spcAft>
                <a:spcPts val="0"/>
              </a:spcAft>
              <a:buSzPts val="2900"/>
              <a:buChar char="•"/>
            </a:pPr>
            <a:r>
              <a:rPr lang="en" sz="2900"/>
              <a:t>Building trust &amp; confidence in clients and community </a:t>
            </a:r>
            <a:endParaRPr sz="2900"/>
          </a:p>
          <a:p>
            <a:pPr marL="457200" lvl="0" indent="-412750" algn="l" rtl="0">
              <a:spcBef>
                <a:spcPts val="0"/>
              </a:spcBef>
              <a:spcAft>
                <a:spcPts val="0"/>
              </a:spcAft>
              <a:buSzPts val="2900"/>
              <a:buChar char="•"/>
            </a:pPr>
            <a:r>
              <a:rPr lang="en" sz="2900"/>
              <a:t>Changing the language we use </a:t>
            </a:r>
            <a:endParaRPr sz="2900"/>
          </a:p>
          <a:p>
            <a:pPr marL="457200" lvl="0" indent="-412750" algn="l" rtl="0">
              <a:spcBef>
                <a:spcPts val="0"/>
              </a:spcBef>
              <a:spcAft>
                <a:spcPts val="0"/>
              </a:spcAft>
              <a:buSzPts val="2900"/>
              <a:buChar char="•"/>
            </a:pPr>
            <a:r>
              <a:rPr lang="en" sz="2900"/>
              <a:t>Getting out of the way, and reducing gatekeepers</a:t>
            </a:r>
            <a:endParaRPr sz="2900"/>
          </a:p>
        </p:txBody>
      </p:sp>
      <p:sp>
        <p:nvSpPr>
          <p:cNvPr id="171" name="Google Shape;171;p29"/>
          <p:cNvSpPr txBox="1">
            <a:spLocks noGrp="1"/>
          </p:cNvSpPr>
          <p:nvPr>
            <p:ph type="body" idx="2"/>
          </p:nvPr>
        </p:nvSpPr>
        <p:spPr>
          <a:xfrm>
            <a:off x="266275" y="1737850"/>
            <a:ext cx="2074500" cy="29295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2300"/>
              <a:t>How might Black, Indigenous, and People of Color in Oregon gain access to assets?</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239978" y="377568"/>
            <a:ext cx="2163000" cy="3258363"/>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dirty="0"/>
              <a:t>2020-21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Emergency Savings added along </a:t>
            </a:r>
            <a:r>
              <a:rPr lang="en" dirty="0" smtClean="0"/>
              <a:t>with “vision” </a:t>
            </a:r>
            <a:r>
              <a:rPr lang="en" dirty="0"/>
              <a:t>changes to IDA Statute   </a:t>
            </a:r>
            <a:endParaRPr dirty="0"/>
          </a:p>
        </p:txBody>
      </p:sp>
      <p:sp>
        <p:nvSpPr>
          <p:cNvPr id="177" name="Google Shape;177;p30"/>
          <p:cNvSpPr txBox="1">
            <a:spLocks noGrp="1"/>
          </p:cNvSpPr>
          <p:nvPr>
            <p:ph type="body" idx="1"/>
          </p:nvPr>
        </p:nvSpPr>
        <p:spPr>
          <a:xfrm>
            <a:off x="4192000" y="420364"/>
            <a:ext cx="4629300" cy="4498328"/>
          </a:xfrm>
          <a:prstGeom prst="rect">
            <a:avLst/>
          </a:prstGeom>
          <a:noFill/>
        </p:spPr>
        <p:txBody>
          <a:bodyPr spcFirstLastPara="1" wrap="square" lIns="68575" tIns="34275" rIns="68575" bIns="34275" anchor="t" anchorCtr="0">
            <a:noAutofit/>
          </a:bodyPr>
          <a:lstStyle/>
          <a:p>
            <a:pPr marL="0" lvl="0" indent="0" algn="l" rtl="0">
              <a:spcBef>
                <a:spcPts val="800"/>
              </a:spcBef>
              <a:spcAft>
                <a:spcPts val="0"/>
              </a:spcAft>
              <a:buNone/>
            </a:pPr>
            <a:r>
              <a:rPr lang="en" sz="2750" dirty="0">
                <a:highlight>
                  <a:schemeClr val="lt1"/>
                </a:highlight>
              </a:rPr>
              <a:t>Investment through an IDA will help lower income households obtain the assets they need to succeed. Communities and this state will experience resultant economic and social benefits accruing from the </a:t>
            </a:r>
            <a:r>
              <a:rPr lang="en" sz="2750" b="1" dirty="0">
                <a:highlight>
                  <a:schemeClr val="lt1"/>
                </a:highlight>
              </a:rPr>
              <a:t>promotion of the financial stability and resilience of lower income households.</a:t>
            </a:r>
            <a:endParaRPr sz="3000" b="1" i="1"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183" name="Google Shape;183;p31"/>
          <p:cNvSpPr txBox="1">
            <a:spLocks noGrp="1"/>
          </p:cNvSpPr>
          <p:nvPr>
            <p:ph type="body" idx="1"/>
          </p:nvPr>
        </p:nvSpPr>
        <p:spPr>
          <a:xfrm>
            <a:off x="628650" y="1369219"/>
            <a:ext cx="3886200" cy="32457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sp>
        <p:nvSpPr>
          <p:cNvPr id="184" name="Google Shape;184;p31"/>
          <p:cNvSpPr txBox="1">
            <a:spLocks noGrp="1"/>
          </p:cNvSpPr>
          <p:nvPr>
            <p:ph type="body" idx="2"/>
          </p:nvPr>
        </p:nvSpPr>
        <p:spPr>
          <a:xfrm>
            <a:off x="4629150" y="1369219"/>
            <a:ext cx="3886200" cy="32457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185" name="Google Shape;185;p31"/>
          <p:cNvPicPr preferRelativeResize="0"/>
          <p:nvPr/>
        </p:nvPicPr>
        <p:blipFill>
          <a:blip r:embed="rId3">
            <a:alphaModFix/>
          </a:blip>
          <a:stretch>
            <a:fillRect/>
          </a:stretch>
        </p:blipFill>
        <p:spPr>
          <a:xfrm>
            <a:off x="0" y="1687"/>
            <a:ext cx="9144000" cy="51418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162725" y="342900"/>
            <a:ext cx="2245800" cy="370906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2700"/>
              <a:buFont typeface="EB Garamond"/>
              <a:buNone/>
            </a:pPr>
            <a:r>
              <a:rPr lang="en" sz="2700" dirty="0"/>
              <a:t>With new tools available, </a:t>
            </a:r>
            <a:br>
              <a:rPr lang="en" sz="2700" dirty="0"/>
            </a:br>
            <a:r>
              <a:rPr lang="en" sz="2700" dirty="0"/>
              <a:t>the % of participants who complete their IDA with match $ </a:t>
            </a:r>
            <a:br>
              <a:rPr lang="en" sz="2700" dirty="0"/>
            </a:br>
            <a:r>
              <a:rPr lang="en" sz="2700" dirty="0"/>
              <a:t>has increased</a:t>
            </a:r>
            <a:endParaRPr dirty="0"/>
          </a:p>
        </p:txBody>
      </p:sp>
      <p:pic>
        <p:nvPicPr>
          <p:cNvPr id="192" name="Google Shape;192;p32"/>
          <p:cNvPicPr preferRelativeResize="0"/>
          <p:nvPr/>
        </p:nvPicPr>
        <p:blipFill>
          <a:blip r:embed="rId3">
            <a:alphaModFix/>
          </a:blip>
          <a:stretch>
            <a:fillRect/>
          </a:stretch>
        </p:blipFill>
        <p:spPr>
          <a:xfrm>
            <a:off x="4140630" y="395000"/>
            <a:ext cx="5003370" cy="424668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D47AA963422D478435AF7FBFB2D0A6" ma:contentTypeVersion="16" ma:contentTypeDescription="Create a new document." ma:contentTypeScope="" ma:versionID="55349c8d2fda9b87dd05e8c8cf15df50">
  <xsd:schema xmlns:xsd="http://www.w3.org/2001/XMLSchema" xmlns:xs="http://www.w3.org/2001/XMLSchema" xmlns:p="http://schemas.microsoft.com/office/2006/metadata/properties" xmlns:ns2="67583363-5570-42b9-a9b8-25da950d62e1" xmlns:ns3="74969c34-cc22-4b9b-b660-a1c735edac36" targetNamespace="http://schemas.microsoft.com/office/2006/metadata/properties" ma:root="true" ma:fieldsID="cc9f989c2bdbb5ec1382cdcac8eb2731" ns2:_="" ns3:_="">
    <xsd:import namespace="67583363-5570-42b9-a9b8-25da950d62e1"/>
    <xsd:import namespace="74969c34-cc22-4b9b-b660-a1c735edac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583363-5570-42b9-a9b8-25da950d6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78a83e-a0c0-4a06-af86-dabd9a9ba9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4969c34-cc22-4b9b-b660-a1c735edac3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ddcbdfa-9372-4d43-ac4c-00b862de8f0c}" ma:internalName="TaxCatchAll" ma:showField="CatchAllData" ma:web="74969c34-cc22-4b9b-b660-a1c735edac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583363-5570-42b9-a9b8-25da950d62e1">
      <Terms xmlns="http://schemas.microsoft.com/office/infopath/2007/PartnerControls"/>
    </lcf76f155ced4ddcb4097134ff3c332f>
    <TaxCatchAll xmlns="74969c34-cc22-4b9b-b660-a1c735edac36" xsi:nil="true"/>
  </documentManagement>
</p:properties>
</file>

<file path=customXml/itemProps1.xml><?xml version="1.0" encoding="utf-8"?>
<ds:datastoreItem xmlns:ds="http://schemas.openxmlformats.org/officeDocument/2006/customXml" ds:itemID="{A24A9F6E-2E6D-4318-A389-2E45A6B61EB4}">
  <ds:schemaRefs>
    <ds:schemaRef ds:uri="http://schemas.microsoft.com/sharepoint/v3/contenttype/forms"/>
  </ds:schemaRefs>
</ds:datastoreItem>
</file>

<file path=customXml/itemProps2.xml><?xml version="1.0" encoding="utf-8"?>
<ds:datastoreItem xmlns:ds="http://schemas.openxmlformats.org/officeDocument/2006/customXml" ds:itemID="{106821DF-9F80-442A-9904-30598355A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583363-5570-42b9-a9b8-25da950d62e1"/>
    <ds:schemaRef ds:uri="74969c34-cc22-4b9b-b660-a1c735edac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CA18EA-0558-4E10-B9F1-486486F6419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4969c34-cc22-4b9b-b660-a1c735edac36"/>
    <ds:schemaRef ds:uri="67583363-5570-42b9-a9b8-25da950d62e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190</TotalTime>
  <Words>718</Words>
  <Application>Microsoft Office PowerPoint</Application>
  <PresentationFormat>On-screen Show (16:9)</PresentationFormat>
  <Paragraphs>90</Paragraphs>
  <Slides>21</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EB Garamond</vt:lpstr>
      <vt:lpstr>Times New Roman</vt:lpstr>
      <vt:lpstr>Georgia</vt:lpstr>
      <vt:lpstr>Arial</vt:lpstr>
      <vt:lpstr>Calibri</vt:lpstr>
      <vt:lpstr>Simple Light</vt:lpstr>
      <vt:lpstr>Office Theme</vt:lpstr>
      <vt:lpstr>IDA Initiative– Crafting a Mission for the Next 20 Years</vt:lpstr>
      <vt:lpstr>Table Conversations</vt:lpstr>
      <vt:lpstr>Today’s Objectives &amp; Agenda </vt:lpstr>
      <vt:lpstr>1999 </vt:lpstr>
      <vt:lpstr>Expansion of Vision </vt:lpstr>
      <vt:lpstr>2019 RE:Conference</vt:lpstr>
      <vt:lpstr>2020-21   Emergency Savings added along with “vision” changes to IDA Statute   </vt:lpstr>
      <vt:lpstr>PowerPoint Presentation</vt:lpstr>
      <vt:lpstr>With new tools available,  the % of participants who complete their IDA with match $  has increased</vt:lpstr>
      <vt:lpstr>Oregon households use IDAs to accomplish a variety of financial stability and asset-building goals</vt:lpstr>
      <vt:lpstr>We know from history and data that communities of color have been and continue to be underserved, exploited, oppressed, and excluded by financial systems and institutions.</vt:lpstr>
      <vt:lpstr>Match is distributed to Black, Native American participants  at rates that can support greater equity</vt:lpstr>
      <vt:lpstr>IDA Mission</vt:lpstr>
      <vt:lpstr>PowerPoint Presentation</vt:lpstr>
      <vt:lpstr>IDA Mission</vt:lpstr>
      <vt:lpstr>PowerPoint Presentation</vt:lpstr>
      <vt:lpstr>Questions for discussion</vt:lpstr>
      <vt:lpstr>Notes</vt:lpstr>
      <vt:lpstr>Notes</vt:lpstr>
      <vt:lpstr>Notes</vt:lpstr>
      <vt:lpstr>Thank you for coming to RE:Conference!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IDA Initiative– Crafting a Mission for the Next 20 Years</dc:title>
  <dc:creator>Luke Bonham</dc:creator>
  <cp:lastModifiedBy>Luke Bonham</cp:lastModifiedBy>
  <cp:revision>5</cp:revision>
  <dcterms:modified xsi:type="dcterms:W3CDTF">2022-10-14T00:04:04Z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0x010100B3D47AA963422D478435AF7FBFB2D0A6</vt:lpwstr>
  </property>
  <property fmtid="{D5CDD505-2E9C-101B-9397-08002B2CF9AE}" pid="3" name="MediaServiceImageTags">
    <vt:lpwstr/>
  </property>
</Properties>
</file>